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4" r:id="rId16"/>
    <p:sldId id="271" r:id="rId17"/>
    <p:sldId id="272" r:id="rId18"/>
    <p:sldId id="278" r:id="rId19"/>
    <p:sldId id="275" r:id="rId20"/>
    <p:sldId id="276" r:id="rId21"/>
    <p:sldId id="277" r:id="rId22"/>
    <p:sldId id="279" r:id="rId23"/>
    <p:sldId id="280" r:id="rId24"/>
    <p:sldId id="285" r:id="rId25"/>
    <p:sldId id="281" r:id="rId26"/>
    <p:sldId id="282" r:id="rId27"/>
    <p:sldId id="283"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21" r:id="rId55"/>
    <p:sldId id="312" r:id="rId56"/>
    <p:sldId id="313" r:id="rId57"/>
    <p:sldId id="314" r:id="rId58"/>
    <p:sldId id="315" r:id="rId59"/>
    <p:sldId id="316" r:id="rId60"/>
    <p:sldId id="317" r:id="rId61"/>
    <p:sldId id="320" r:id="rId62"/>
    <p:sldId id="318" r:id="rId63"/>
    <p:sldId id="319" r:id="rId6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2096" autoAdjust="0"/>
  </p:normalViewPr>
  <p:slideViewPr>
    <p:cSldViewPr snapToGrid="0">
      <p:cViewPr varScale="1">
        <p:scale>
          <a:sx n="67" d="100"/>
          <a:sy n="67" d="100"/>
        </p:scale>
        <p:origin x="-82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1E6581-9E5A-44D2-ABA9-CDE134293420}" type="datetimeFigureOut">
              <a:rPr lang="uk-UA" smtClean="0"/>
              <a:pPr/>
              <a:t>01.04.2019</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7B122-9D0A-40FF-919E-8301C2D15FED}" type="slidenum">
              <a:rPr lang="uk-UA" smtClean="0"/>
              <a:pPr/>
              <a:t>‹#›</a:t>
            </a:fld>
            <a:endParaRPr lang="uk-UA"/>
          </a:p>
        </p:txBody>
      </p:sp>
    </p:spTree>
    <p:extLst>
      <p:ext uri="{BB962C8B-B14F-4D97-AF65-F5344CB8AC3E}">
        <p14:creationId xmlns="" xmlns:p14="http://schemas.microsoft.com/office/powerpoint/2010/main" val="252933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DF77B122-9D0A-40FF-919E-8301C2D15FED}" type="slidenum">
              <a:rPr lang="uk-UA" smtClean="0"/>
              <a:pPr/>
              <a:t>14</a:t>
            </a:fld>
            <a:endParaRPr lang="uk-UA"/>
          </a:p>
        </p:txBody>
      </p:sp>
    </p:spTree>
    <p:extLst>
      <p:ext uri="{BB962C8B-B14F-4D97-AF65-F5344CB8AC3E}">
        <p14:creationId xmlns="" xmlns:p14="http://schemas.microsoft.com/office/powerpoint/2010/main" val="4171922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DF77B122-9D0A-40FF-919E-8301C2D15FED}" type="slidenum">
              <a:rPr lang="uk-UA" smtClean="0"/>
              <a:pPr/>
              <a:t>19</a:t>
            </a:fld>
            <a:endParaRPr lang="uk-UA"/>
          </a:p>
        </p:txBody>
      </p:sp>
    </p:spTree>
    <p:extLst>
      <p:ext uri="{BB962C8B-B14F-4D97-AF65-F5344CB8AC3E}">
        <p14:creationId xmlns="" xmlns:p14="http://schemas.microsoft.com/office/powerpoint/2010/main" val="1635009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DF77B122-9D0A-40FF-919E-8301C2D15FED}" type="slidenum">
              <a:rPr lang="uk-UA" smtClean="0"/>
              <a:pPr/>
              <a:t>20</a:t>
            </a:fld>
            <a:endParaRPr lang="uk-UA"/>
          </a:p>
        </p:txBody>
      </p:sp>
    </p:spTree>
    <p:extLst>
      <p:ext uri="{BB962C8B-B14F-4D97-AF65-F5344CB8AC3E}">
        <p14:creationId xmlns="" xmlns:p14="http://schemas.microsoft.com/office/powerpoint/2010/main" val="635655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DF77B122-9D0A-40FF-919E-8301C2D15FED}" type="slidenum">
              <a:rPr lang="uk-UA" smtClean="0"/>
              <a:pPr/>
              <a:t>26</a:t>
            </a:fld>
            <a:endParaRPr lang="uk-UA"/>
          </a:p>
        </p:txBody>
      </p:sp>
    </p:spTree>
    <p:extLst>
      <p:ext uri="{BB962C8B-B14F-4D97-AF65-F5344CB8AC3E}">
        <p14:creationId xmlns="" xmlns:p14="http://schemas.microsoft.com/office/powerpoint/2010/main" val="3388737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DF77B122-9D0A-40FF-919E-8301C2D15FED}" type="slidenum">
              <a:rPr lang="uk-UA" smtClean="0"/>
              <a:pPr/>
              <a:t>40</a:t>
            </a:fld>
            <a:endParaRPr lang="uk-UA"/>
          </a:p>
        </p:txBody>
      </p:sp>
    </p:spTree>
    <p:extLst>
      <p:ext uri="{BB962C8B-B14F-4D97-AF65-F5344CB8AC3E}">
        <p14:creationId xmlns="" xmlns:p14="http://schemas.microsoft.com/office/powerpoint/2010/main" val="235247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DF77B122-9D0A-40FF-919E-8301C2D15FED}" type="slidenum">
              <a:rPr lang="uk-UA" smtClean="0"/>
              <a:pPr/>
              <a:t>48</a:t>
            </a:fld>
            <a:endParaRPr lang="uk-UA"/>
          </a:p>
        </p:txBody>
      </p:sp>
    </p:spTree>
    <p:extLst>
      <p:ext uri="{BB962C8B-B14F-4D97-AF65-F5344CB8AC3E}">
        <p14:creationId xmlns="" xmlns:p14="http://schemas.microsoft.com/office/powerpoint/2010/main" val="2177999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DF77B122-9D0A-40FF-919E-8301C2D15FED}" type="slidenum">
              <a:rPr lang="uk-UA" smtClean="0"/>
              <a:pPr/>
              <a:t>58</a:t>
            </a:fld>
            <a:endParaRPr lang="uk-UA"/>
          </a:p>
        </p:txBody>
      </p:sp>
    </p:spTree>
    <p:extLst>
      <p:ext uri="{BB962C8B-B14F-4D97-AF65-F5344CB8AC3E}">
        <p14:creationId xmlns="" xmlns:p14="http://schemas.microsoft.com/office/powerpoint/2010/main" val="2984323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DF77B122-9D0A-40FF-919E-8301C2D15FED}" type="slidenum">
              <a:rPr lang="uk-UA" smtClean="0"/>
              <a:pPr/>
              <a:t>59</a:t>
            </a:fld>
            <a:endParaRPr lang="uk-UA"/>
          </a:p>
        </p:txBody>
      </p:sp>
    </p:spTree>
    <p:extLst>
      <p:ext uri="{BB962C8B-B14F-4D97-AF65-F5344CB8AC3E}">
        <p14:creationId xmlns="" xmlns:p14="http://schemas.microsoft.com/office/powerpoint/2010/main" val="2535302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a:effectLst/>
        </p:spPr>
      </p:pic>
      <p:sp>
        <p:nvSpPr>
          <p:cNvPr id="2" name="1 Título"/>
          <p:cNvSpPr>
            <a:spLocks noGrp="1"/>
          </p:cNvSpPr>
          <p:nvPr>
            <p:ph type="ctrTitle"/>
          </p:nvPr>
        </p:nvSpPr>
        <p:spPr>
          <a:xfrm>
            <a:off x="2571725" y="2130426"/>
            <a:ext cx="8705875" cy="1470025"/>
          </a:xfrm>
        </p:spPr>
        <p:txBody>
          <a:bodyPr/>
          <a:lstStyle>
            <a:lvl1pPr algn="ctr">
              <a:defRPr>
                <a:solidFill>
                  <a:srgbClr val="0033CC"/>
                </a:solidFill>
              </a:defRPr>
            </a:lvl1pPr>
          </a:lstStyle>
          <a:p>
            <a:r>
              <a:rPr lang="ru-RU"/>
              <a:t>Образец заголовка</a:t>
            </a:r>
            <a:endParaRPr lang="es-ES" dirty="0"/>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s-ES"/>
          </a:p>
        </p:txBody>
      </p:sp>
      <p:sp>
        <p:nvSpPr>
          <p:cNvPr id="4" name="3 Marcador de fecha"/>
          <p:cNvSpPr>
            <a:spLocks noGrp="1"/>
          </p:cNvSpPr>
          <p:nvPr>
            <p:ph type="dt" sz="half" idx="10"/>
          </p:nvPr>
        </p:nvSpPr>
        <p:spPr/>
        <p:txBody>
          <a:bodyPr/>
          <a:lstStyle/>
          <a:p>
            <a:fld id="{AFD8C860-B1BC-403D-9C09-DDC184E9075B}" type="datetimeFigureOut">
              <a:rPr lang="uk-UA" smtClean="0"/>
              <a:pPr/>
              <a:t>01.04.2019</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612001DB-5317-4D09-8782-94848AF4E6ED}" type="slidenum">
              <a:rPr lang="uk-UA" smtClean="0"/>
              <a:pPr/>
              <a:t>‹#›</a:t>
            </a:fld>
            <a:endParaRPr lang="uk-UA"/>
          </a:p>
        </p:txBody>
      </p:sp>
    </p:spTree>
    <p:extLst>
      <p:ext uri="{BB962C8B-B14F-4D97-AF65-F5344CB8AC3E}">
        <p14:creationId xmlns="" xmlns:p14="http://schemas.microsoft.com/office/powerpoint/2010/main" val="3718189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a:t>Образец заголовка</a:t>
            </a:r>
            <a:endParaRPr lang="es-ES"/>
          </a:p>
        </p:txBody>
      </p:sp>
      <p:sp>
        <p:nvSpPr>
          <p:cNvPr id="3" name="2 Marcador de texto vertical"/>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4" name="3 Marcador de fecha"/>
          <p:cNvSpPr>
            <a:spLocks noGrp="1"/>
          </p:cNvSpPr>
          <p:nvPr>
            <p:ph type="dt" sz="half" idx="10"/>
          </p:nvPr>
        </p:nvSpPr>
        <p:spPr/>
        <p:txBody>
          <a:bodyPr/>
          <a:lstStyle/>
          <a:p>
            <a:fld id="{AFD8C860-B1BC-403D-9C09-DDC184E9075B}" type="datetimeFigureOut">
              <a:rPr lang="uk-UA" smtClean="0"/>
              <a:pPr/>
              <a:t>01.04.2019</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612001DB-5317-4D09-8782-94848AF4E6ED}" type="slidenum">
              <a:rPr lang="uk-UA" smtClean="0"/>
              <a:pPr/>
              <a:t>‹#›</a:t>
            </a:fld>
            <a:endParaRPr lang="uk-UA"/>
          </a:p>
        </p:txBody>
      </p:sp>
    </p:spTree>
    <p:extLst>
      <p:ext uri="{BB962C8B-B14F-4D97-AF65-F5344CB8AC3E}">
        <p14:creationId xmlns="" xmlns:p14="http://schemas.microsoft.com/office/powerpoint/2010/main" val="283697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ru-RU"/>
              <a:t>Образец заголовка</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4" name="3 Marcador de fecha"/>
          <p:cNvSpPr>
            <a:spLocks noGrp="1"/>
          </p:cNvSpPr>
          <p:nvPr>
            <p:ph type="dt" sz="half" idx="10"/>
          </p:nvPr>
        </p:nvSpPr>
        <p:spPr/>
        <p:txBody>
          <a:bodyPr/>
          <a:lstStyle/>
          <a:p>
            <a:fld id="{AFD8C860-B1BC-403D-9C09-DDC184E9075B}" type="datetimeFigureOut">
              <a:rPr lang="uk-UA" smtClean="0"/>
              <a:pPr/>
              <a:t>01.04.2019</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612001DB-5317-4D09-8782-94848AF4E6ED}" type="slidenum">
              <a:rPr lang="uk-UA" smtClean="0"/>
              <a:pPr/>
              <a:t>‹#›</a:t>
            </a:fld>
            <a:endParaRPr lang="uk-UA"/>
          </a:p>
        </p:txBody>
      </p:sp>
    </p:spTree>
    <p:extLst>
      <p:ext uri="{BB962C8B-B14F-4D97-AF65-F5344CB8AC3E}">
        <p14:creationId xmlns="" xmlns:p14="http://schemas.microsoft.com/office/powerpoint/2010/main" val="2005501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rgbClr val="0033CC"/>
                </a:solidFill>
              </a:defRPr>
            </a:lvl1pPr>
          </a:lstStyle>
          <a:p>
            <a:r>
              <a:rPr lang="ru-RU"/>
              <a:t>Образец заголовка</a:t>
            </a:r>
            <a:endParaRPr lang="es-ES" dirty="0"/>
          </a:p>
        </p:txBody>
      </p:sp>
      <p:sp>
        <p:nvSpPr>
          <p:cNvPr id="3" name="2 Marcador de contenido"/>
          <p:cNvSpPr>
            <a:spLocks noGrp="1"/>
          </p:cNvSpPr>
          <p:nvPr>
            <p:ph idx="1"/>
          </p:nvPr>
        </p:nvSpPr>
        <p:spPr/>
        <p:txBody>
          <a:bodyPr/>
          <a:lstStyle>
            <a:lvl1pPr>
              <a:defRPr sz="2600"/>
            </a:lvl1pPr>
            <a:lvl2pPr>
              <a:defRPr sz="2500"/>
            </a:lvl2pPr>
            <a:lvl3pPr>
              <a:defRPr sz="2300"/>
            </a:lvl3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dirty="0"/>
          </a:p>
        </p:txBody>
      </p:sp>
      <p:sp>
        <p:nvSpPr>
          <p:cNvPr id="4" name="3 Marcador de fecha"/>
          <p:cNvSpPr>
            <a:spLocks noGrp="1"/>
          </p:cNvSpPr>
          <p:nvPr>
            <p:ph type="dt" sz="half" idx="10"/>
          </p:nvPr>
        </p:nvSpPr>
        <p:spPr/>
        <p:txBody>
          <a:bodyPr/>
          <a:lstStyle/>
          <a:p>
            <a:fld id="{AFD8C860-B1BC-403D-9C09-DDC184E9075B}" type="datetimeFigureOut">
              <a:rPr lang="uk-UA" smtClean="0"/>
              <a:pPr/>
              <a:t>01.04.2019</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612001DB-5317-4D09-8782-94848AF4E6ED}" type="slidenum">
              <a:rPr lang="uk-UA" smtClean="0"/>
              <a:pPr/>
              <a:t>‹#›</a:t>
            </a:fld>
            <a:endParaRPr lang="uk-UA"/>
          </a:p>
        </p:txBody>
      </p:sp>
    </p:spTree>
    <p:extLst>
      <p:ext uri="{BB962C8B-B14F-4D97-AF65-F5344CB8AC3E}">
        <p14:creationId xmlns="" xmlns:p14="http://schemas.microsoft.com/office/powerpoint/2010/main" val="221775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3 Marcador de fecha"/>
          <p:cNvSpPr>
            <a:spLocks noGrp="1"/>
          </p:cNvSpPr>
          <p:nvPr>
            <p:ph type="dt" sz="half" idx="10"/>
          </p:nvPr>
        </p:nvSpPr>
        <p:spPr/>
        <p:txBody>
          <a:bodyPr/>
          <a:lstStyle/>
          <a:p>
            <a:fld id="{AFD8C860-B1BC-403D-9C09-DDC184E9075B}" type="datetimeFigureOut">
              <a:rPr lang="uk-UA" smtClean="0"/>
              <a:pPr/>
              <a:t>01.04.2019</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612001DB-5317-4D09-8782-94848AF4E6ED}" type="slidenum">
              <a:rPr lang="uk-UA" smtClean="0"/>
              <a:pPr/>
              <a:t>‹#›</a:t>
            </a:fld>
            <a:endParaRPr lang="uk-UA"/>
          </a:p>
        </p:txBody>
      </p:sp>
    </p:spTree>
    <p:extLst>
      <p:ext uri="{BB962C8B-B14F-4D97-AF65-F5344CB8AC3E}">
        <p14:creationId xmlns="" xmlns:p14="http://schemas.microsoft.com/office/powerpoint/2010/main" val="1285072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a:t>Образец заголовка</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5" name="4 Marcador de fecha"/>
          <p:cNvSpPr>
            <a:spLocks noGrp="1"/>
          </p:cNvSpPr>
          <p:nvPr>
            <p:ph type="dt" sz="half" idx="10"/>
          </p:nvPr>
        </p:nvSpPr>
        <p:spPr/>
        <p:txBody>
          <a:bodyPr/>
          <a:lstStyle/>
          <a:p>
            <a:fld id="{AFD8C860-B1BC-403D-9C09-DDC184E9075B}" type="datetimeFigureOut">
              <a:rPr lang="uk-UA" smtClean="0"/>
              <a:pPr/>
              <a:t>01.04.2019</a:t>
            </a:fld>
            <a:endParaRPr lang="uk-UA"/>
          </a:p>
        </p:txBody>
      </p:sp>
      <p:sp>
        <p:nvSpPr>
          <p:cNvPr id="6" name="5 Marcador de pie de página"/>
          <p:cNvSpPr>
            <a:spLocks noGrp="1"/>
          </p:cNvSpPr>
          <p:nvPr>
            <p:ph type="ftr" sz="quarter" idx="11"/>
          </p:nvPr>
        </p:nvSpPr>
        <p:spPr/>
        <p:txBody>
          <a:bodyPr/>
          <a:lstStyle/>
          <a:p>
            <a:endParaRPr lang="uk-UA"/>
          </a:p>
        </p:txBody>
      </p:sp>
      <p:sp>
        <p:nvSpPr>
          <p:cNvPr id="7" name="6 Marcador de número de diapositiva"/>
          <p:cNvSpPr>
            <a:spLocks noGrp="1"/>
          </p:cNvSpPr>
          <p:nvPr>
            <p:ph type="sldNum" sz="quarter" idx="12"/>
          </p:nvPr>
        </p:nvSpPr>
        <p:spPr/>
        <p:txBody>
          <a:bodyPr/>
          <a:lstStyle/>
          <a:p>
            <a:fld id="{612001DB-5317-4D09-8782-94848AF4E6ED}" type="slidenum">
              <a:rPr lang="uk-UA" smtClean="0"/>
              <a:pPr/>
              <a:t>‹#›</a:t>
            </a:fld>
            <a:endParaRPr lang="uk-UA"/>
          </a:p>
        </p:txBody>
      </p:sp>
    </p:spTree>
    <p:extLst>
      <p:ext uri="{BB962C8B-B14F-4D97-AF65-F5344CB8AC3E}">
        <p14:creationId xmlns="" xmlns:p14="http://schemas.microsoft.com/office/powerpoint/2010/main" val="3635266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a:t>Образец заголовка</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7" name="6 Marcador de fecha"/>
          <p:cNvSpPr>
            <a:spLocks noGrp="1"/>
          </p:cNvSpPr>
          <p:nvPr>
            <p:ph type="dt" sz="half" idx="10"/>
          </p:nvPr>
        </p:nvSpPr>
        <p:spPr/>
        <p:txBody>
          <a:bodyPr/>
          <a:lstStyle/>
          <a:p>
            <a:fld id="{AFD8C860-B1BC-403D-9C09-DDC184E9075B}" type="datetimeFigureOut">
              <a:rPr lang="uk-UA" smtClean="0"/>
              <a:pPr/>
              <a:t>01.04.2019</a:t>
            </a:fld>
            <a:endParaRPr lang="uk-UA"/>
          </a:p>
        </p:txBody>
      </p:sp>
      <p:sp>
        <p:nvSpPr>
          <p:cNvPr id="8" name="7 Marcador de pie de página"/>
          <p:cNvSpPr>
            <a:spLocks noGrp="1"/>
          </p:cNvSpPr>
          <p:nvPr>
            <p:ph type="ftr" sz="quarter" idx="11"/>
          </p:nvPr>
        </p:nvSpPr>
        <p:spPr/>
        <p:txBody>
          <a:bodyPr/>
          <a:lstStyle/>
          <a:p>
            <a:endParaRPr lang="uk-UA"/>
          </a:p>
        </p:txBody>
      </p:sp>
      <p:sp>
        <p:nvSpPr>
          <p:cNvPr id="9" name="8 Marcador de número de diapositiva"/>
          <p:cNvSpPr>
            <a:spLocks noGrp="1"/>
          </p:cNvSpPr>
          <p:nvPr>
            <p:ph type="sldNum" sz="quarter" idx="12"/>
          </p:nvPr>
        </p:nvSpPr>
        <p:spPr/>
        <p:txBody>
          <a:bodyPr/>
          <a:lstStyle/>
          <a:p>
            <a:fld id="{612001DB-5317-4D09-8782-94848AF4E6ED}" type="slidenum">
              <a:rPr lang="uk-UA" smtClean="0"/>
              <a:pPr/>
              <a:t>‹#›</a:t>
            </a:fld>
            <a:endParaRPr lang="uk-UA"/>
          </a:p>
        </p:txBody>
      </p:sp>
    </p:spTree>
    <p:extLst>
      <p:ext uri="{BB962C8B-B14F-4D97-AF65-F5344CB8AC3E}">
        <p14:creationId xmlns="" xmlns:p14="http://schemas.microsoft.com/office/powerpoint/2010/main" val="1302817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a:t>Образец заголовка</a:t>
            </a:r>
            <a:endParaRPr lang="es-ES"/>
          </a:p>
        </p:txBody>
      </p:sp>
      <p:sp>
        <p:nvSpPr>
          <p:cNvPr id="3" name="2 Marcador de fecha"/>
          <p:cNvSpPr>
            <a:spLocks noGrp="1"/>
          </p:cNvSpPr>
          <p:nvPr>
            <p:ph type="dt" sz="half" idx="10"/>
          </p:nvPr>
        </p:nvSpPr>
        <p:spPr/>
        <p:txBody>
          <a:bodyPr/>
          <a:lstStyle/>
          <a:p>
            <a:fld id="{AFD8C860-B1BC-403D-9C09-DDC184E9075B}" type="datetimeFigureOut">
              <a:rPr lang="uk-UA" smtClean="0"/>
              <a:pPr/>
              <a:t>01.04.2019</a:t>
            </a:fld>
            <a:endParaRPr lang="uk-UA"/>
          </a:p>
        </p:txBody>
      </p:sp>
      <p:sp>
        <p:nvSpPr>
          <p:cNvPr id="4" name="3 Marcador de pie de página"/>
          <p:cNvSpPr>
            <a:spLocks noGrp="1"/>
          </p:cNvSpPr>
          <p:nvPr>
            <p:ph type="ftr" sz="quarter" idx="11"/>
          </p:nvPr>
        </p:nvSpPr>
        <p:spPr/>
        <p:txBody>
          <a:bodyPr/>
          <a:lstStyle/>
          <a:p>
            <a:endParaRPr lang="uk-UA"/>
          </a:p>
        </p:txBody>
      </p:sp>
      <p:sp>
        <p:nvSpPr>
          <p:cNvPr id="5" name="4 Marcador de número de diapositiva"/>
          <p:cNvSpPr>
            <a:spLocks noGrp="1"/>
          </p:cNvSpPr>
          <p:nvPr>
            <p:ph type="sldNum" sz="quarter" idx="12"/>
          </p:nvPr>
        </p:nvSpPr>
        <p:spPr/>
        <p:txBody>
          <a:bodyPr/>
          <a:lstStyle/>
          <a:p>
            <a:fld id="{612001DB-5317-4D09-8782-94848AF4E6ED}" type="slidenum">
              <a:rPr lang="uk-UA" smtClean="0"/>
              <a:pPr/>
              <a:t>‹#›</a:t>
            </a:fld>
            <a:endParaRPr lang="uk-UA"/>
          </a:p>
        </p:txBody>
      </p:sp>
    </p:spTree>
    <p:extLst>
      <p:ext uri="{BB962C8B-B14F-4D97-AF65-F5344CB8AC3E}">
        <p14:creationId xmlns="" xmlns:p14="http://schemas.microsoft.com/office/powerpoint/2010/main" val="650140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FD8C860-B1BC-403D-9C09-DDC184E9075B}" type="datetimeFigureOut">
              <a:rPr lang="uk-UA" smtClean="0"/>
              <a:pPr/>
              <a:t>01.04.2019</a:t>
            </a:fld>
            <a:endParaRPr lang="uk-UA"/>
          </a:p>
        </p:txBody>
      </p:sp>
      <p:sp>
        <p:nvSpPr>
          <p:cNvPr id="3" name="2 Marcador de pie de página"/>
          <p:cNvSpPr>
            <a:spLocks noGrp="1"/>
          </p:cNvSpPr>
          <p:nvPr>
            <p:ph type="ftr" sz="quarter" idx="11"/>
          </p:nvPr>
        </p:nvSpPr>
        <p:spPr/>
        <p:txBody>
          <a:bodyPr/>
          <a:lstStyle/>
          <a:p>
            <a:endParaRPr lang="uk-UA"/>
          </a:p>
        </p:txBody>
      </p:sp>
      <p:sp>
        <p:nvSpPr>
          <p:cNvPr id="4" name="3 Marcador de número de diapositiva"/>
          <p:cNvSpPr>
            <a:spLocks noGrp="1"/>
          </p:cNvSpPr>
          <p:nvPr>
            <p:ph type="sldNum" sz="quarter" idx="12"/>
          </p:nvPr>
        </p:nvSpPr>
        <p:spPr/>
        <p:txBody>
          <a:bodyPr/>
          <a:lstStyle/>
          <a:p>
            <a:fld id="{612001DB-5317-4D09-8782-94848AF4E6ED}" type="slidenum">
              <a:rPr lang="uk-UA" smtClean="0"/>
              <a:pPr/>
              <a:t>‹#›</a:t>
            </a:fld>
            <a:endParaRPr lang="uk-UA"/>
          </a:p>
        </p:txBody>
      </p:sp>
    </p:spTree>
    <p:extLst>
      <p:ext uri="{BB962C8B-B14F-4D97-AF65-F5344CB8AC3E}">
        <p14:creationId xmlns="" xmlns:p14="http://schemas.microsoft.com/office/powerpoint/2010/main" val="3598281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4 Marcador de fecha"/>
          <p:cNvSpPr>
            <a:spLocks noGrp="1"/>
          </p:cNvSpPr>
          <p:nvPr>
            <p:ph type="dt" sz="half" idx="10"/>
          </p:nvPr>
        </p:nvSpPr>
        <p:spPr/>
        <p:txBody>
          <a:bodyPr/>
          <a:lstStyle/>
          <a:p>
            <a:fld id="{AFD8C860-B1BC-403D-9C09-DDC184E9075B}" type="datetimeFigureOut">
              <a:rPr lang="uk-UA" smtClean="0"/>
              <a:pPr/>
              <a:t>01.04.2019</a:t>
            </a:fld>
            <a:endParaRPr lang="uk-UA"/>
          </a:p>
        </p:txBody>
      </p:sp>
      <p:sp>
        <p:nvSpPr>
          <p:cNvPr id="6" name="5 Marcador de pie de página"/>
          <p:cNvSpPr>
            <a:spLocks noGrp="1"/>
          </p:cNvSpPr>
          <p:nvPr>
            <p:ph type="ftr" sz="quarter" idx="11"/>
          </p:nvPr>
        </p:nvSpPr>
        <p:spPr/>
        <p:txBody>
          <a:bodyPr/>
          <a:lstStyle/>
          <a:p>
            <a:endParaRPr lang="uk-UA"/>
          </a:p>
        </p:txBody>
      </p:sp>
      <p:sp>
        <p:nvSpPr>
          <p:cNvPr id="7" name="6 Marcador de número de diapositiva"/>
          <p:cNvSpPr>
            <a:spLocks noGrp="1"/>
          </p:cNvSpPr>
          <p:nvPr>
            <p:ph type="sldNum" sz="quarter" idx="12"/>
          </p:nvPr>
        </p:nvSpPr>
        <p:spPr/>
        <p:txBody>
          <a:bodyPr/>
          <a:lstStyle/>
          <a:p>
            <a:fld id="{612001DB-5317-4D09-8782-94848AF4E6ED}" type="slidenum">
              <a:rPr lang="uk-UA" smtClean="0"/>
              <a:pPr/>
              <a:t>‹#›</a:t>
            </a:fld>
            <a:endParaRPr lang="uk-UA"/>
          </a:p>
        </p:txBody>
      </p:sp>
    </p:spTree>
    <p:extLst>
      <p:ext uri="{BB962C8B-B14F-4D97-AF65-F5344CB8AC3E}">
        <p14:creationId xmlns="" xmlns:p14="http://schemas.microsoft.com/office/powerpoint/2010/main" val="604021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4 Marcador de fecha"/>
          <p:cNvSpPr>
            <a:spLocks noGrp="1"/>
          </p:cNvSpPr>
          <p:nvPr>
            <p:ph type="dt" sz="half" idx="10"/>
          </p:nvPr>
        </p:nvSpPr>
        <p:spPr/>
        <p:txBody>
          <a:bodyPr/>
          <a:lstStyle/>
          <a:p>
            <a:fld id="{AFD8C860-B1BC-403D-9C09-DDC184E9075B}" type="datetimeFigureOut">
              <a:rPr lang="uk-UA" smtClean="0"/>
              <a:pPr/>
              <a:t>01.04.2019</a:t>
            </a:fld>
            <a:endParaRPr lang="uk-UA"/>
          </a:p>
        </p:txBody>
      </p:sp>
      <p:sp>
        <p:nvSpPr>
          <p:cNvPr id="6" name="5 Marcador de pie de página"/>
          <p:cNvSpPr>
            <a:spLocks noGrp="1"/>
          </p:cNvSpPr>
          <p:nvPr>
            <p:ph type="ftr" sz="quarter" idx="11"/>
          </p:nvPr>
        </p:nvSpPr>
        <p:spPr/>
        <p:txBody>
          <a:bodyPr/>
          <a:lstStyle/>
          <a:p>
            <a:endParaRPr lang="uk-UA"/>
          </a:p>
        </p:txBody>
      </p:sp>
      <p:sp>
        <p:nvSpPr>
          <p:cNvPr id="7" name="6 Marcador de número de diapositiva"/>
          <p:cNvSpPr>
            <a:spLocks noGrp="1"/>
          </p:cNvSpPr>
          <p:nvPr>
            <p:ph type="sldNum" sz="quarter" idx="12"/>
          </p:nvPr>
        </p:nvSpPr>
        <p:spPr/>
        <p:txBody>
          <a:bodyPr/>
          <a:lstStyle/>
          <a:p>
            <a:fld id="{612001DB-5317-4D09-8782-94848AF4E6ED}" type="slidenum">
              <a:rPr lang="uk-UA" smtClean="0"/>
              <a:pPr/>
              <a:t>‹#›</a:t>
            </a:fld>
            <a:endParaRPr lang="uk-UA"/>
          </a:p>
        </p:txBody>
      </p:sp>
    </p:spTree>
    <p:extLst>
      <p:ext uri="{BB962C8B-B14F-4D97-AF65-F5344CB8AC3E}">
        <p14:creationId xmlns="" xmlns:p14="http://schemas.microsoft.com/office/powerpoint/2010/main" val="2641616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a:effectLst/>
        </p:spPr>
      </p:pic>
      <p:sp>
        <p:nvSpPr>
          <p:cNvPr id="2" name="1 Marcador de título"/>
          <p:cNvSpPr>
            <a:spLocks noGrp="1"/>
          </p:cNvSpPr>
          <p:nvPr>
            <p:ph type="title"/>
          </p:nvPr>
        </p:nvSpPr>
        <p:spPr>
          <a:xfrm>
            <a:off x="4095736" y="274638"/>
            <a:ext cx="7810555" cy="1143000"/>
          </a:xfrm>
          <a:prstGeom prst="rect">
            <a:avLst/>
          </a:prstGeom>
        </p:spPr>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r>
              <a:rPr lang="es-ES" dirty="0"/>
              <a:t>Haga clic para modificar el estilo de título del patrón</a:t>
            </a:r>
          </a:p>
        </p:txBody>
      </p:sp>
      <p:sp>
        <p:nvSpPr>
          <p:cNvPr id="3" name="2 Marcador de texto"/>
          <p:cNvSpPr>
            <a:spLocks noGrp="1"/>
          </p:cNvSpPr>
          <p:nvPr>
            <p:ph type="body" idx="1"/>
          </p:nvPr>
        </p:nvSpPr>
        <p:spPr>
          <a:xfrm>
            <a:off x="2666976" y="1600201"/>
            <a:ext cx="9239315"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8C860-B1BC-403D-9C09-DDC184E9075B}" type="datetimeFigureOut">
              <a:rPr lang="uk-UA" smtClean="0"/>
              <a:pPr/>
              <a:t>01.04.2019</a:t>
            </a:fld>
            <a:endParaRPr lang="uk-UA"/>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001DB-5317-4D09-8782-94848AF4E6ED}" type="slidenum">
              <a:rPr lang="uk-UA" smtClean="0"/>
              <a:pPr/>
              <a:t>‹#›</a:t>
            </a:fld>
            <a:endParaRPr lang="uk-UA"/>
          </a:p>
        </p:txBody>
      </p:sp>
    </p:spTree>
    <p:extLst>
      <p:ext uri="{BB962C8B-B14F-4D97-AF65-F5344CB8AC3E}">
        <p14:creationId xmlns="" xmlns:p14="http://schemas.microsoft.com/office/powerpoint/2010/main" val="14245499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700" b="1" kern="1200" cap="none" spc="0">
          <a:ln w="11430">
            <a:solidFill>
              <a:schemeClr val="tx1"/>
            </a:solidFill>
          </a:ln>
          <a:solidFill>
            <a:srgbClr val="0070C0"/>
          </a:solidFill>
          <a:effectLst>
            <a:outerShdw blurRad="80000" dist="40000" dir="5040000" algn="tl">
              <a:srgbClr val="000000">
                <a:alpha val="30000"/>
              </a:srgbClr>
            </a:outerShdw>
          </a:effectLst>
          <a:latin typeface="Candar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Candara" pitchFamily="34" charset="0"/>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B4111FD-3E13-489B-85AC-AE69F4048C7F}"/>
              </a:ext>
            </a:extLst>
          </p:cNvPr>
          <p:cNvSpPr>
            <a:spLocks noGrp="1"/>
          </p:cNvSpPr>
          <p:nvPr>
            <p:ph type="ctrTitle"/>
          </p:nvPr>
        </p:nvSpPr>
        <p:spPr>
          <a:xfrm>
            <a:off x="3405809" y="-1"/>
            <a:ext cx="8786192" cy="6970643"/>
          </a:xfrm>
        </p:spPr>
        <p:txBody>
          <a:bodyPr/>
          <a:lstStyle/>
          <a:p>
            <a:r>
              <a:rPr lang="ru-RU" sz="3200" b="0" dirty="0">
                <a:solidFill>
                  <a:schemeClr val="tx1"/>
                </a:solidFill>
                <a:effectLst/>
              </a:rPr>
              <a:t>                      Винницкий национальный медицинский университет им. </a:t>
            </a:r>
            <a:r>
              <a:rPr lang="ru-RU" sz="3200" b="0" dirty="0" err="1">
                <a:solidFill>
                  <a:schemeClr val="tx1"/>
                </a:solidFill>
                <a:effectLst/>
              </a:rPr>
              <a:t>Н.И.Пирогова</a:t>
            </a:r>
            <a:r>
              <a:rPr lang="ru-RU" sz="3200" b="0" dirty="0">
                <a:solidFill>
                  <a:schemeClr val="tx1"/>
                </a:solidFill>
                <a:effectLst/>
              </a:rPr>
              <a:t/>
            </a:r>
            <a:br>
              <a:rPr lang="ru-RU" sz="3200" b="0" dirty="0">
                <a:solidFill>
                  <a:schemeClr val="tx1"/>
                </a:solidFill>
                <a:effectLst/>
              </a:rPr>
            </a:br>
            <a:r>
              <a:rPr lang="uk-UA" sz="3200" b="0" cap="all" dirty="0">
                <a:solidFill>
                  <a:schemeClr val="tx1"/>
                </a:solidFill>
                <a:effectLst/>
                <a:latin typeface="Times New Roman" pitchFamily="18" charset="0"/>
                <a:cs typeface="Times New Roman" pitchFamily="18" charset="0"/>
              </a:rPr>
              <a:t>к</a:t>
            </a:r>
            <a:r>
              <a:rPr lang="uk-UA" sz="3200" b="0" dirty="0">
                <a:solidFill>
                  <a:schemeClr val="tx1"/>
                </a:solidFill>
                <a:effectLst/>
                <a:latin typeface="Times New Roman" pitchFamily="18" charset="0"/>
                <a:cs typeface="Times New Roman" pitchFamily="18" charset="0"/>
              </a:rPr>
              <a:t>афедра </a:t>
            </a:r>
            <a:r>
              <a:rPr lang="uk-UA" sz="3200" b="0" dirty="0" err="1">
                <a:solidFill>
                  <a:schemeClr val="tx1"/>
                </a:solidFill>
                <a:effectLst/>
                <a:latin typeface="Times New Roman" pitchFamily="18" charset="0"/>
                <a:cs typeface="Times New Roman" pitchFamily="18" charset="0"/>
              </a:rPr>
              <a:t>медицины</a:t>
            </a:r>
            <a:r>
              <a:rPr lang="uk-UA" sz="3200" b="0" dirty="0">
                <a:solidFill>
                  <a:schemeClr val="tx1"/>
                </a:solidFill>
                <a:effectLst/>
                <a:latin typeface="Times New Roman" pitchFamily="18" charset="0"/>
                <a:cs typeface="Times New Roman" pitchFamily="18" charset="0"/>
              </a:rPr>
              <a:t> катастроф и </a:t>
            </a:r>
            <a:r>
              <a:rPr lang="uk-UA" sz="3200" b="0" dirty="0" err="1">
                <a:solidFill>
                  <a:schemeClr val="tx1"/>
                </a:solidFill>
                <a:effectLst/>
                <a:latin typeface="Times New Roman" pitchFamily="18" charset="0"/>
                <a:cs typeface="Times New Roman" pitchFamily="18" charset="0"/>
              </a:rPr>
              <a:t>военной</a:t>
            </a:r>
            <a:r>
              <a:rPr lang="uk-UA" sz="3200" b="0" dirty="0">
                <a:solidFill>
                  <a:schemeClr val="tx1"/>
                </a:solidFill>
                <a:effectLst/>
                <a:latin typeface="Times New Roman" pitchFamily="18" charset="0"/>
                <a:cs typeface="Times New Roman" pitchFamily="18" charset="0"/>
              </a:rPr>
              <a:t> </a:t>
            </a:r>
            <a:r>
              <a:rPr lang="uk-UA" sz="3200" b="0" dirty="0" err="1">
                <a:solidFill>
                  <a:schemeClr val="tx1"/>
                </a:solidFill>
                <a:effectLst/>
                <a:latin typeface="Times New Roman" pitchFamily="18" charset="0"/>
                <a:cs typeface="Times New Roman" pitchFamily="18" charset="0"/>
              </a:rPr>
              <a:t>медицин</a:t>
            </a:r>
            <a:r>
              <a:rPr lang="ru-RU" sz="3200" b="0" dirty="0">
                <a:solidFill>
                  <a:schemeClr val="tx1"/>
                </a:solidFill>
                <a:effectLst/>
                <a:latin typeface="Times New Roman" pitchFamily="18" charset="0"/>
                <a:cs typeface="Times New Roman" pitchFamily="18" charset="0"/>
              </a:rPr>
              <a:t>ы</a:t>
            </a:r>
            <a:r>
              <a:rPr lang="uk-UA" sz="3200" b="0" cap="all" dirty="0">
                <a:solidFill>
                  <a:schemeClr val="tx1"/>
                </a:solidFill>
                <a:effectLst/>
                <a:latin typeface="Times New Roman" pitchFamily="18" charset="0"/>
                <a:cs typeface="Times New Roman" pitchFamily="18" charset="0"/>
              </a:rPr>
              <a:t/>
            </a:r>
            <a:br>
              <a:rPr lang="uk-UA" sz="3200" b="0" cap="all" dirty="0">
                <a:solidFill>
                  <a:schemeClr val="tx1"/>
                </a:solidFill>
                <a:effectLst/>
                <a:latin typeface="Times New Roman" pitchFamily="18" charset="0"/>
                <a:cs typeface="Times New Roman" pitchFamily="18" charset="0"/>
              </a:rPr>
            </a:br>
            <a:r>
              <a:rPr lang="uk-UA" sz="3200" b="0" cap="all" dirty="0">
                <a:solidFill>
                  <a:schemeClr val="tx1"/>
                </a:solidFill>
                <a:effectLst/>
                <a:latin typeface="Times New Roman" pitchFamily="18" charset="0"/>
                <a:cs typeface="Times New Roman" pitchFamily="18" charset="0"/>
              </a:rPr>
              <a:t/>
            </a:r>
            <a:br>
              <a:rPr lang="uk-UA" sz="3200" b="0" cap="all" dirty="0">
                <a:solidFill>
                  <a:schemeClr val="tx1"/>
                </a:solidFill>
                <a:effectLst/>
                <a:latin typeface="Times New Roman" pitchFamily="18" charset="0"/>
                <a:cs typeface="Times New Roman" pitchFamily="18" charset="0"/>
              </a:rPr>
            </a:br>
            <a:r>
              <a:rPr lang="uk-UA" sz="3200" b="0" cap="all" dirty="0" err="1">
                <a:solidFill>
                  <a:schemeClr val="tx1"/>
                </a:solidFill>
                <a:effectLst/>
                <a:latin typeface="Times New Roman" pitchFamily="18" charset="0"/>
                <a:cs typeface="Times New Roman" pitchFamily="18" charset="0"/>
              </a:rPr>
              <a:t>л</a:t>
            </a:r>
            <a:r>
              <a:rPr lang="uk-UA" sz="3200" b="0" dirty="0" err="1">
                <a:solidFill>
                  <a:schemeClr val="tx1"/>
                </a:solidFill>
                <a:effectLst/>
                <a:latin typeface="Times New Roman" pitchFamily="18" charset="0"/>
                <a:cs typeface="Times New Roman" pitchFamily="18" charset="0"/>
              </a:rPr>
              <a:t>екция</a:t>
            </a:r>
            <a:r>
              <a:rPr lang="uk-UA" sz="3200" dirty="0">
                <a:solidFill>
                  <a:schemeClr val="tx1"/>
                </a:solidFill>
                <a:effectLst/>
                <a:latin typeface="Times New Roman" pitchFamily="18" charset="0"/>
                <a:cs typeface="Times New Roman" pitchFamily="18" charset="0"/>
              </a:rPr>
              <a:t/>
            </a:r>
            <a:br>
              <a:rPr lang="uk-UA" sz="3200" dirty="0">
                <a:solidFill>
                  <a:schemeClr val="tx1"/>
                </a:solidFill>
                <a:effectLst/>
                <a:latin typeface="Times New Roman" pitchFamily="18" charset="0"/>
                <a:cs typeface="Times New Roman" pitchFamily="18" charset="0"/>
              </a:rPr>
            </a:br>
            <a:r>
              <a:rPr lang="ru-RU" sz="4800" dirty="0">
                <a:effectLst/>
              </a:rPr>
              <a:t/>
            </a:r>
            <a:br>
              <a:rPr lang="ru-RU" sz="4800" dirty="0">
                <a:effectLst/>
              </a:rPr>
            </a:br>
            <a:r>
              <a:rPr lang="ru-RU" sz="4800" dirty="0">
                <a:effectLst/>
                <a:latin typeface="Times New Roman" pitchFamily="18" charset="0"/>
                <a:cs typeface="Times New Roman" pitchFamily="18" charset="0"/>
              </a:rPr>
              <a:t>ДИАГНОСТИКА И ЛЕЧЕНИЕ НЕОТЛОЖНЫХ СОСТОЯНИЙ НА МЕСТЕ ПРОИСШЕСТВИЯ</a:t>
            </a:r>
            <a:endParaRPr lang="uk-UA" sz="4800" dirty="0">
              <a:latin typeface="Times New Roman" pitchFamily="18" charset="0"/>
              <a:cs typeface="Times New Roman" pitchFamily="18" charset="0"/>
            </a:endParaRPr>
          </a:p>
        </p:txBody>
      </p:sp>
    </p:spTree>
    <p:extLst>
      <p:ext uri="{BB962C8B-B14F-4D97-AF65-F5344CB8AC3E}">
        <p14:creationId xmlns="" xmlns:p14="http://schemas.microsoft.com/office/powerpoint/2010/main" val="1403737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B71FFB7-45D6-4186-AE88-357467E368F3}"/>
              </a:ext>
            </a:extLst>
          </p:cNvPr>
          <p:cNvSpPr>
            <a:spLocks noGrp="1"/>
          </p:cNvSpPr>
          <p:nvPr>
            <p:ph type="title"/>
          </p:nvPr>
        </p:nvSpPr>
        <p:spPr>
          <a:xfrm>
            <a:off x="5151548" y="160336"/>
            <a:ext cx="7040451" cy="1143000"/>
          </a:xfrm>
        </p:spPr>
        <p:txBody>
          <a:bodyPr/>
          <a:lstStyle/>
          <a:p>
            <a:pPr algn="ctr"/>
            <a:r>
              <a:rPr lang="ru-RU" sz="6000" dirty="0">
                <a:solidFill>
                  <a:srgbClr val="FF0000"/>
                </a:solidFill>
                <a:effectLst/>
              </a:rPr>
              <a:t>Этиология:</a:t>
            </a:r>
            <a:r>
              <a:rPr lang="uk-UA" dirty="0">
                <a:effectLst/>
              </a:rPr>
              <a:t/>
            </a:r>
            <a:br>
              <a:rPr lang="uk-UA" dirty="0">
                <a:effectLst/>
              </a:rPr>
            </a:br>
            <a:endParaRPr lang="uk-UA" dirty="0"/>
          </a:p>
        </p:txBody>
      </p:sp>
      <p:sp>
        <p:nvSpPr>
          <p:cNvPr id="3" name="Объект 2">
            <a:extLst>
              <a:ext uri="{FF2B5EF4-FFF2-40B4-BE49-F238E27FC236}">
                <a16:creationId xmlns="" xmlns:a16="http://schemas.microsoft.com/office/drawing/2014/main" id="{67A1F7BB-7E58-4D6B-94D4-2D987B43B148}"/>
              </a:ext>
            </a:extLst>
          </p:cNvPr>
          <p:cNvSpPr>
            <a:spLocks noGrp="1"/>
          </p:cNvSpPr>
          <p:nvPr>
            <p:ph idx="1"/>
          </p:nvPr>
        </p:nvSpPr>
        <p:spPr>
          <a:xfrm>
            <a:off x="3232596" y="940158"/>
            <a:ext cx="8959403" cy="5917841"/>
          </a:xfrm>
        </p:spPr>
        <p:txBody>
          <a:bodyPr>
            <a:normAutofit lnSpcReduction="10000"/>
          </a:bodyPr>
          <a:lstStyle/>
          <a:p>
            <a:r>
              <a:rPr lang="ru-RU" sz="3600" b="1" dirty="0">
                <a:latin typeface="Times New Roman" pitchFamily="18" charset="0"/>
                <a:cs typeface="Times New Roman" pitchFamily="18" charset="0"/>
              </a:rPr>
              <a:t>Прием лекарственных препаратов </a:t>
            </a:r>
            <a:endParaRPr lang="uk-UA" sz="3600" b="1" dirty="0">
              <a:latin typeface="Times New Roman" pitchFamily="18" charset="0"/>
              <a:cs typeface="Times New Roman" pitchFamily="18" charset="0"/>
            </a:endParaRPr>
          </a:p>
          <a:p>
            <a:r>
              <a:rPr lang="ru-RU" sz="3600" b="1" dirty="0">
                <a:latin typeface="Times New Roman" pitchFamily="18" charset="0"/>
                <a:cs typeface="Times New Roman" pitchFamily="18" charset="0"/>
              </a:rPr>
              <a:t>- Пищевые продукты (чаще всего - куриные яйца , кофе, какао, шоколад, клубника, земляника, раки, рыба, молоко, алкогольные напитки).</a:t>
            </a:r>
            <a:endParaRPr lang="uk-UA" sz="3600" b="1" dirty="0">
              <a:latin typeface="Times New Roman" pitchFamily="18" charset="0"/>
              <a:cs typeface="Times New Roman" pitchFamily="18" charset="0"/>
            </a:endParaRPr>
          </a:p>
          <a:p>
            <a:r>
              <a:rPr lang="ru-RU" sz="3600" b="1" dirty="0">
                <a:latin typeface="Times New Roman" pitchFamily="18" charset="0"/>
                <a:cs typeface="Times New Roman" pitchFamily="18" charset="0"/>
              </a:rPr>
              <a:t>- Введение вакцин и сывороток.</a:t>
            </a:r>
            <a:endParaRPr lang="uk-UA" sz="3600" b="1" dirty="0">
              <a:latin typeface="Times New Roman" pitchFamily="18" charset="0"/>
              <a:cs typeface="Times New Roman" pitchFamily="18" charset="0"/>
            </a:endParaRPr>
          </a:p>
          <a:p>
            <a:r>
              <a:rPr lang="ru-RU" sz="3600" b="1" dirty="0">
                <a:latin typeface="Times New Roman" pitchFamily="18" charset="0"/>
                <a:cs typeface="Times New Roman" pitchFamily="18" charset="0"/>
              </a:rPr>
              <a:t>- Укусы насекомых (осы, пчелы и т.д.).</a:t>
            </a:r>
            <a:endParaRPr lang="uk-UA" sz="3600" b="1" dirty="0">
              <a:latin typeface="Times New Roman" pitchFamily="18" charset="0"/>
              <a:cs typeface="Times New Roman" pitchFamily="18" charset="0"/>
            </a:endParaRPr>
          </a:p>
          <a:p>
            <a:r>
              <a:rPr lang="ru-RU" sz="3600" b="1" dirty="0">
                <a:latin typeface="Times New Roman" pitchFamily="18" charset="0"/>
                <a:cs typeface="Times New Roman" pitchFamily="18" charset="0"/>
              </a:rPr>
              <a:t>- Пыльцевые аллергены.</a:t>
            </a:r>
            <a:endParaRPr lang="uk-UA" sz="3600" b="1" dirty="0">
              <a:latin typeface="Times New Roman" pitchFamily="18" charset="0"/>
              <a:cs typeface="Times New Roman" pitchFamily="18" charset="0"/>
            </a:endParaRPr>
          </a:p>
          <a:p>
            <a:r>
              <a:rPr lang="ru-RU" sz="3600" b="1" dirty="0">
                <a:latin typeface="Times New Roman" pitchFamily="18" charset="0"/>
                <a:cs typeface="Times New Roman" pitchFamily="18" charset="0"/>
              </a:rPr>
              <a:t>- Химические средства </a:t>
            </a:r>
            <a:endParaRPr lang="uk-UA" sz="3600" b="1" dirty="0">
              <a:latin typeface="Times New Roman" pitchFamily="18" charset="0"/>
              <a:cs typeface="Times New Roman" pitchFamily="18" charset="0"/>
            </a:endParaRPr>
          </a:p>
          <a:p>
            <a:r>
              <a:rPr lang="ru-RU" sz="3600" b="1" dirty="0">
                <a:latin typeface="Times New Roman" pitchFamily="18" charset="0"/>
                <a:cs typeface="Times New Roman" pitchFamily="18" charset="0"/>
              </a:rPr>
              <a:t>- Шерсть животных.</a:t>
            </a:r>
            <a:endParaRPr lang="uk-UA" sz="3600" b="1" dirty="0">
              <a:latin typeface="Times New Roman" pitchFamily="18" charset="0"/>
              <a:cs typeface="Times New Roman" pitchFamily="18" charset="0"/>
            </a:endParaRPr>
          </a:p>
          <a:p>
            <a:endParaRPr lang="uk-UA" dirty="0"/>
          </a:p>
        </p:txBody>
      </p:sp>
    </p:spTree>
    <p:extLst>
      <p:ext uri="{BB962C8B-B14F-4D97-AF65-F5344CB8AC3E}">
        <p14:creationId xmlns="" xmlns:p14="http://schemas.microsoft.com/office/powerpoint/2010/main" val="650728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7CC9000-E0BB-4248-82B8-D908AB71ED47}"/>
              </a:ext>
            </a:extLst>
          </p:cNvPr>
          <p:cNvSpPr>
            <a:spLocks noGrp="1"/>
          </p:cNvSpPr>
          <p:nvPr>
            <p:ph type="title"/>
          </p:nvPr>
        </p:nvSpPr>
        <p:spPr>
          <a:xfrm>
            <a:off x="5344732" y="1"/>
            <a:ext cx="6847268" cy="2575774"/>
          </a:xfrm>
        </p:spPr>
        <p:txBody>
          <a:bodyPr/>
          <a:lstStyle/>
          <a:p>
            <a:pPr algn="ctr"/>
            <a:r>
              <a:rPr lang="ru-RU" sz="4400" i="1" dirty="0">
                <a:solidFill>
                  <a:srgbClr val="FF0000"/>
                </a:solidFill>
                <a:effectLst/>
              </a:rPr>
              <a:t>Стадии анафилактического шока:</a:t>
            </a:r>
            <a:r>
              <a:rPr lang="uk-UA" sz="4400" dirty="0">
                <a:solidFill>
                  <a:srgbClr val="FF0000"/>
                </a:solidFill>
                <a:effectLst/>
              </a:rPr>
              <a:t/>
            </a:r>
            <a:br>
              <a:rPr lang="uk-UA" sz="4400" dirty="0">
                <a:solidFill>
                  <a:srgbClr val="FF0000"/>
                </a:solidFill>
                <a:effectLst/>
              </a:rPr>
            </a:br>
            <a:endParaRPr lang="uk-UA" sz="4400" dirty="0">
              <a:solidFill>
                <a:srgbClr val="FF0000"/>
              </a:solidFill>
              <a:effectLst/>
            </a:endParaRPr>
          </a:p>
        </p:txBody>
      </p:sp>
      <p:sp>
        <p:nvSpPr>
          <p:cNvPr id="3" name="Объект 2">
            <a:extLst>
              <a:ext uri="{FF2B5EF4-FFF2-40B4-BE49-F238E27FC236}">
                <a16:creationId xmlns="" xmlns:a16="http://schemas.microsoft.com/office/drawing/2014/main" id="{E1CDA431-729A-452B-8617-0521003F77DC}"/>
              </a:ext>
            </a:extLst>
          </p:cNvPr>
          <p:cNvSpPr>
            <a:spLocks noGrp="1"/>
          </p:cNvSpPr>
          <p:nvPr>
            <p:ph idx="1"/>
          </p:nvPr>
        </p:nvSpPr>
        <p:spPr>
          <a:xfrm>
            <a:off x="5486400" y="2143125"/>
            <a:ext cx="6419891" cy="3983040"/>
          </a:xfrm>
        </p:spPr>
        <p:txBody>
          <a:bodyPr/>
          <a:lstStyle/>
          <a:p>
            <a:endParaRPr lang="ru-RU" b="1" i="1" dirty="0"/>
          </a:p>
          <a:p>
            <a:r>
              <a:rPr lang="ru-RU" sz="4000" b="1" i="1" dirty="0">
                <a:latin typeface="Times New Roman" pitchFamily="18" charset="0"/>
                <a:cs typeface="Times New Roman" pitchFamily="18" charset="0"/>
              </a:rPr>
              <a:t>1. Иммунологическая</a:t>
            </a:r>
            <a:r>
              <a:rPr lang="ru-RU" sz="4000" b="1" dirty="0">
                <a:latin typeface="Times New Roman" pitchFamily="18" charset="0"/>
                <a:cs typeface="Times New Roman" pitchFamily="18" charset="0"/>
              </a:rPr>
              <a:t> </a:t>
            </a:r>
            <a:endParaRPr lang="uk-UA" sz="4000" b="1" dirty="0">
              <a:latin typeface="Times New Roman" pitchFamily="18" charset="0"/>
              <a:cs typeface="Times New Roman" pitchFamily="18" charset="0"/>
            </a:endParaRPr>
          </a:p>
          <a:p>
            <a:r>
              <a:rPr lang="ru-RU" sz="4000" b="1" i="1" dirty="0">
                <a:latin typeface="Times New Roman" pitchFamily="18" charset="0"/>
                <a:cs typeface="Times New Roman" pitchFamily="18" charset="0"/>
              </a:rPr>
              <a:t>2. Иммунохимическая</a:t>
            </a:r>
            <a:r>
              <a:rPr lang="ru-RU" sz="4000" b="1" dirty="0">
                <a:latin typeface="Times New Roman" pitchFamily="18" charset="0"/>
                <a:cs typeface="Times New Roman" pitchFamily="18" charset="0"/>
              </a:rPr>
              <a:t> </a:t>
            </a:r>
            <a:endParaRPr lang="uk-UA" sz="4000" b="1" dirty="0">
              <a:latin typeface="Times New Roman" pitchFamily="18" charset="0"/>
              <a:cs typeface="Times New Roman" pitchFamily="18" charset="0"/>
            </a:endParaRPr>
          </a:p>
          <a:p>
            <a:r>
              <a:rPr lang="ru-RU" sz="4000" b="1" i="1" dirty="0">
                <a:latin typeface="Times New Roman" pitchFamily="18" charset="0"/>
                <a:cs typeface="Times New Roman" pitchFamily="18" charset="0"/>
              </a:rPr>
              <a:t>3. Патофизиологическая</a:t>
            </a:r>
            <a:r>
              <a:rPr lang="ru-RU" sz="4000" b="1" dirty="0">
                <a:latin typeface="Times New Roman" pitchFamily="18" charset="0"/>
                <a:cs typeface="Times New Roman" pitchFamily="18" charset="0"/>
              </a:rPr>
              <a:t> </a:t>
            </a:r>
            <a:endParaRPr lang="uk-UA" sz="4000" b="1" dirty="0">
              <a:latin typeface="Times New Roman" pitchFamily="18" charset="0"/>
              <a:cs typeface="Times New Roman" pitchFamily="18" charset="0"/>
            </a:endParaRPr>
          </a:p>
          <a:p>
            <a:pPr marL="0" indent="0">
              <a:buNone/>
            </a:pPr>
            <a:endParaRPr lang="uk-UA" sz="4000" b="1" dirty="0">
              <a:latin typeface="Times New Roman" pitchFamily="18" charset="0"/>
              <a:cs typeface="Times New Roman" pitchFamily="18" charset="0"/>
            </a:endParaRPr>
          </a:p>
        </p:txBody>
      </p:sp>
      <p:pic>
        <p:nvPicPr>
          <p:cNvPr id="5" name="Рисунок 4">
            <a:extLst>
              <a:ext uri="{FF2B5EF4-FFF2-40B4-BE49-F238E27FC236}">
                <a16:creationId xmlns="" xmlns:a16="http://schemas.microsoft.com/office/drawing/2014/main" id="{A3DB0D42-6231-43CF-9F23-66F62F6033F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484299" y="4714875"/>
            <a:ext cx="2857500" cy="2143125"/>
          </a:xfrm>
          <a:prstGeom prst="rect">
            <a:avLst/>
          </a:prstGeom>
        </p:spPr>
      </p:pic>
      <p:pic>
        <p:nvPicPr>
          <p:cNvPr id="7" name="Рисунок 6">
            <a:extLst>
              <a:ext uri="{FF2B5EF4-FFF2-40B4-BE49-F238E27FC236}">
                <a16:creationId xmlns="" xmlns:a16="http://schemas.microsoft.com/office/drawing/2014/main" id="{AD46C055-7B7F-4F7A-BD6A-354A16DCE862}"/>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1289"/>
            <a:ext cx="5344732" cy="6854473"/>
          </a:xfrm>
          <a:prstGeom prst="rect">
            <a:avLst/>
          </a:prstGeom>
        </p:spPr>
      </p:pic>
    </p:spTree>
    <p:extLst>
      <p:ext uri="{BB962C8B-B14F-4D97-AF65-F5344CB8AC3E}">
        <p14:creationId xmlns="" xmlns:p14="http://schemas.microsoft.com/office/powerpoint/2010/main" val="102711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98D6BF2-1EB6-401E-8FF4-3B31CF8F949E}"/>
              </a:ext>
            </a:extLst>
          </p:cNvPr>
          <p:cNvSpPr>
            <a:spLocks noGrp="1"/>
          </p:cNvSpPr>
          <p:nvPr>
            <p:ph type="title"/>
          </p:nvPr>
        </p:nvSpPr>
        <p:spPr>
          <a:xfrm>
            <a:off x="3683358" y="23017"/>
            <a:ext cx="8508642" cy="1406538"/>
          </a:xfrm>
        </p:spPr>
        <p:txBody>
          <a:bodyPr/>
          <a:lstStyle/>
          <a:p>
            <a:pPr algn="ctr"/>
            <a:r>
              <a:rPr lang="ru-RU" sz="4000" i="1" dirty="0">
                <a:solidFill>
                  <a:srgbClr val="FF0000"/>
                </a:solidFill>
                <a:effectLst/>
              </a:rPr>
              <a:t>Схема развития истинной анафилактической реакции:</a:t>
            </a:r>
            <a:r>
              <a:rPr lang="uk-UA" dirty="0">
                <a:effectLst/>
              </a:rPr>
              <a:t/>
            </a:r>
            <a:br>
              <a:rPr lang="uk-UA" dirty="0">
                <a:effectLst/>
              </a:rPr>
            </a:br>
            <a:endParaRPr lang="uk-UA" dirty="0"/>
          </a:p>
        </p:txBody>
      </p:sp>
      <p:pic>
        <p:nvPicPr>
          <p:cNvPr id="8" name="Объект 7">
            <a:extLst>
              <a:ext uri="{FF2B5EF4-FFF2-40B4-BE49-F238E27FC236}">
                <a16:creationId xmlns="" xmlns:a16="http://schemas.microsoft.com/office/drawing/2014/main" id="{E2E92EA6-5F54-40AE-AD87-837BEB445122}"/>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541689" y="1017431"/>
            <a:ext cx="8650311" cy="5840569"/>
          </a:xfrm>
        </p:spPr>
      </p:pic>
      <p:pic>
        <p:nvPicPr>
          <p:cNvPr id="10" name="Рисунок 9">
            <a:extLst>
              <a:ext uri="{FF2B5EF4-FFF2-40B4-BE49-F238E27FC236}">
                <a16:creationId xmlns="" xmlns:a16="http://schemas.microsoft.com/office/drawing/2014/main" id="{7F730D52-768E-491F-ABCF-A4D0BCB9F28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3541689" cy="3542461"/>
          </a:xfrm>
          <a:prstGeom prst="rect">
            <a:avLst/>
          </a:prstGeom>
        </p:spPr>
      </p:pic>
    </p:spTree>
    <p:extLst>
      <p:ext uri="{BB962C8B-B14F-4D97-AF65-F5344CB8AC3E}">
        <p14:creationId xmlns="" xmlns:p14="http://schemas.microsoft.com/office/powerpoint/2010/main" val="3147887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98525B4-A549-4A68-BBB9-E0F3CFE84542}"/>
              </a:ext>
            </a:extLst>
          </p:cNvPr>
          <p:cNvSpPr>
            <a:spLocks noGrp="1"/>
          </p:cNvSpPr>
          <p:nvPr>
            <p:ph type="title"/>
          </p:nvPr>
        </p:nvSpPr>
        <p:spPr>
          <a:xfrm>
            <a:off x="5970892" y="490330"/>
            <a:ext cx="6221108" cy="1311621"/>
          </a:xfrm>
        </p:spPr>
        <p:txBody>
          <a:bodyPr/>
          <a:lstStyle/>
          <a:p>
            <a:pPr algn="r"/>
            <a:r>
              <a:rPr lang="ru-RU" sz="4000" i="1" dirty="0">
                <a:solidFill>
                  <a:srgbClr val="FF0000"/>
                </a:solidFill>
                <a:effectLst/>
              </a:rPr>
              <a:t>Схема развития </a:t>
            </a:r>
            <a:r>
              <a:rPr lang="ru-RU" sz="4000" i="1" dirty="0" err="1">
                <a:solidFill>
                  <a:srgbClr val="FF0000"/>
                </a:solidFill>
                <a:effectLst/>
              </a:rPr>
              <a:t>анафилактоидной</a:t>
            </a:r>
            <a:r>
              <a:rPr lang="ru-RU" sz="4000" i="1" dirty="0">
                <a:solidFill>
                  <a:srgbClr val="FF0000"/>
                </a:solidFill>
                <a:effectLst/>
              </a:rPr>
              <a:t> реакции:</a:t>
            </a:r>
            <a:r>
              <a:rPr lang="uk-UA" i="1" dirty="0">
                <a:effectLst/>
              </a:rPr>
              <a:t/>
            </a:r>
            <a:br>
              <a:rPr lang="uk-UA" i="1" dirty="0">
                <a:effectLst/>
              </a:rPr>
            </a:br>
            <a:endParaRPr lang="uk-UA" i="1" dirty="0"/>
          </a:p>
        </p:txBody>
      </p:sp>
      <p:pic>
        <p:nvPicPr>
          <p:cNvPr id="6" name="Объект 5">
            <a:extLst>
              <a:ext uri="{FF2B5EF4-FFF2-40B4-BE49-F238E27FC236}">
                <a16:creationId xmlns="" xmlns:a16="http://schemas.microsoft.com/office/drawing/2014/main" id="{FCB573DD-3D7D-484D-9AEF-4E40186B4C05}"/>
              </a:ext>
            </a:extLst>
          </p:cNvPr>
          <p:cNvPicPr>
            <a:picLocks noGrp="1" noChangeAspect="1"/>
          </p:cNvPicPr>
          <p:nvPr>
            <p:ph idx="1"/>
          </p:nvPr>
        </p:nvPicPr>
        <p:blipFill>
          <a:blip r:embed="rId2" cstate="print"/>
          <a:stretch>
            <a:fillRect/>
          </a:stretch>
        </p:blipFill>
        <p:spPr>
          <a:xfrm>
            <a:off x="-1" y="0"/>
            <a:ext cx="8666923" cy="6858000"/>
          </a:xfrm>
          <a:prstGeom prst="rect">
            <a:avLst/>
          </a:prstGeom>
        </p:spPr>
      </p:pic>
    </p:spTree>
    <p:extLst>
      <p:ext uri="{BB962C8B-B14F-4D97-AF65-F5344CB8AC3E}">
        <p14:creationId xmlns="" xmlns:p14="http://schemas.microsoft.com/office/powerpoint/2010/main" val="3963199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 xmlns:a16="http://schemas.microsoft.com/office/drawing/2014/main" id="{CA33A2AA-FFB7-4A7E-B25D-C3BAB025C9C6}"/>
              </a:ext>
            </a:extLst>
          </p:cNvPr>
          <p:cNvSpPr>
            <a:spLocks noGrp="1"/>
          </p:cNvSpPr>
          <p:nvPr>
            <p:ph sz="half" idx="2"/>
          </p:nvPr>
        </p:nvSpPr>
        <p:spPr>
          <a:xfrm>
            <a:off x="4572000" y="2"/>
            <a:ext cx="7620000" cy="6857998"/>
          </a:xfrm>
        </p:spPr>
        <p:txBody>
          <a:bodyPr>
            <a:noAutofit/>
          </a:bodyPr>
          <a:lstStyle/>
          <a:p>
            <a:r>
              <a:rPr lang="ru-RU" sz="1600" b="1" dirty="0">
                <a:latin typeface="Times New Roman" pitchFamily="18" charset="0"/>
                <a:cs typeface="Times New Roman" pitchFamily="18" charset="0"/>
              </a:rPr>
              <a:t>Клиника</a:t>
            </a:r>
            <a:endParaRPr lang="uk-UA" sz="1600" b="1" dirty="0">
              <a:latin typeface="Times New Roman" pitchFamily="18" charset="0"/>
              <a:cs typeface="Times New Roman" pitchFamily="18" charset="0"/>
            </a:endParaRPr>
          </a:p>
          <a:p>
            <a:r>
              <a:rPr lang="ru-RU" sz="1600" b="1" dirty="0">
                <a:latin typeface="Times New Roman" pitchFamily="18" charset="0"/>
                <a:cs typeface="Times New Roman" pitchFamily="18" charset="0"/>
              </a:rPr>
              <a:t>В зависимости от скорости развития реакции на аллерген выделяют следующие формы анафилактического шока:</a:t>
            </a:r>
            <a:endParaRPr lang="uk-UA" sz="1600" b="1"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r>
              <a:rPr lang="ru-RU" sz="1600" b="1" dirty="0">
                <a:solidFill>
                  <a:srgbClr val="FF0000"/>
                </a:solidFill>
                <a:latin typeface="Times New Roman" pitchFamily="18" charset="0"/>
                <a:cs typeface="Times New Roman" pitchFamily="18" charset="0"/>
              </a:rPr>
              <a:t>Молниеносная</a:t>
            </a:r>
            <a:r>
              <a:rPr lang="ru-RU" sz="1600" b="1" dirty="0">
                <a:latin typeface="Times New Roman" pitchFamily="18" charset="0"/>
                <a:cs typeface="Times New Roman" pitchFamily="18" charset="0"/>
              </a:rPr>
              <a:t> - шок развивается в течение 10 мин;</a:t>
            </a:r>
            <a:endParaRPr lang="uk-UA" sz="1600" b="1"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r>
              <a:rPr lang="ru-RU" sz="1600" b="1" dirty="0">
                <a:solidFill>
                  <a:srgbClr val="FF0000"/>
                </a:solidFill>
                <a:latin typeface="Times New Roman" pitchFamily="18" charset="0"/>
                <a:cs typeface="Times New Roman" pitchFamily="18" charset="0"/>
              </a:rPr>
              <a:t>Немедленная</a:t>
            </a:r>
            <a:r>
              <a:rPr lang="ru-RU" sz="1600" b="1" dirty="0">
                <a:latin typeface="Times New Roman" pitchFamily="18" charset="0"/>
                <a:cs typeface="Times New Roman" pitchFamily="18" charset="0"/>
              </a:rPr>
              <a:t> – </a:t>
            </a:r>
            <a:r>
              <a:rPr lang="ru-RU" sz="1600" b="1" dirty="0" err="1">
                <a:latin typeface="Times New Roman" pitchFamily="18" charset="0"/>
                <a:cs typeface="Times New Roman" pitchFamily="18" charset="0"/>
              </a:rPr>
              <a:t>дошоковый</a:t>
            </a:r>
            <a:r>
              <a:rPr lang="ru-RU" sz="1600" b="1" dirty="0">
                <a:latin typeface="Times New Roman" pitchFamily="18" charset="0"/>
                <a:cs typeface="Times New Roman" pitchFamily="18" charset="0"/>
              </a:rPr>
              <a:t> период длится до 30-40 мин;</a:t>
            </a:r>
            <a:endParaRPr lang="uk-UA" sz="1600" b="1" dirty="0">
              <a:latin typeface="Times New Roman" pitchFamily="18" charset="0"/>
              <a:cs typeface="Times New Roman" pitchFamily="18" charset="0"/>
            </a:endParaRPr>
          </a:p>
          <a:p>
            <a:r>
              <a:rPr lang="ru-RU" sz="1600" b="1" dirty="0">
                <a:latin typeface="Times New Roman" pitchFamily="18" charset="0"/>
                <a:cs typeface="Times New Roman" pitchFamily="18" charset="0"/>
              </a:rPr>
              <a:t>- </a:t>
            </a:r>
            <a:r>
              <a:rPr lang="ru-RU" sz="1600" b="1" dirty="0">
                <a:solidFill>
                  <a:srgbClr val="FF0000"/>
                </a:solidFill>
                <a:latin typeface="Times New Roman" pitchFamily="18" charset="0"/>
                <a:cs typeface="Times New Roman" pitchFamily="18" charset="0"/>
              </a:rPr>
              <a:t>Замедленная</a:t>
            </a:r>
            <a:r>
              <a:rPr lang="ru-RU" sz="1600" b="1" dirty="0">
                <a:latin typeface="Times New Roman" pitchFamily="18" charset="0"/>
                <a:cs typeface="Times New Roman" pitchFamily="18" charset="0"/>
              </a:rPr>
              <a:t> - шок проявляется через несколько часов.</a:t>
            </a:r>
            <a:endParaRPr lang="uk-UA" sz="1600" b="1" dirty="0">
              <a:latin typeface="Times New Roman" pitchFamily="18" charset="0"/>
              <a:cs typeface="Times New Roman" pitchFamily="18" charset="0"/>
            </a:endParaRPr>
          </a:p>
          <a:p>
            <a:r>
              <a:rPr lang="ru-RU" sz="1600" b="1" i="1" dirty="0">
                <a:latin typeface="Times New Roman" pitchFamily="18" charset="0"/>
                <a:cs typeface="Times New Roman" pitchFamily="18" charset="0"/>
              </a:rPr>
              <a:t>Тяжесть анафилактического шока</a:t>
            </a:r>
            <a:r>
              <a:rPr lang="ru-RU" sz="1600" b="1" dirty="0">
                <a:latin typeface="Times New Roman" pitchFamily="18" charset="0"/>
                <a:cs typeface="Times New Roman" pitchFamily="18" charset="0"/>
              </a:rPr>
              <a:t> определяется промежутком времени от момента поступления аллергена до развития шоковой реакции.</a:t>
            </a:r>
            <a:endParaRPr lang="uk-UA" sz="1600" b="1" dirty="0">
              <a:latin typeface="Times New Roman" pitchFamily="18" charset="0"/>
              <a:cs typeface="Times New Roman" pitchFamily="18" charset="0"/>
            </a:endParaRPr>
          </a:p>
          <a:p>
            <a:r>
              <a:rPr lang="ru-RU" sz="1600" b="1" dirty="0">
                <a:latin typeface="Times New Roman" pitchFamily="18" charset="0"/>
                <a:cs typeface="Times New Roman" pitchFamily="18" charset="0"/>
              </a:rPr>
              <a:t>I. </a:t>
            </a:r>
            <a:r>
              <a:rPr lang="ru-RU" sz="1600" b="1" dirty="0">
                <a:solidFill>
                  <a:srgbClr val="FF0000"/>
                </a:solidFill>
                <a:latin typeface="Times New Roman" pitchFamily="18" charset="0"/>
                <a:cs typeface="Times New Roman" pitchFamily="18" charset="0"/>
              </a:rPr>
              <a:t>Молниеносная форма </a:t>
            </a:r>
            <a:r>
              <a:rPr lang="ru-RU" sz="1600" b="1" dirty="0">
                <a:latin typeface="Times New Roman" pitchFamily="18" charset="0"/>
                <a:cs typeface="Times New Roman" pitchFamily="18" charset="0"/>
              </a:rPr>
              <a:t>развивается через 1-2 мин. после поступления аллергена. Иногда больной не успевает даже предъявить жалобы. Молниеносный шок может возникать без или с предвестниками (ощущение жара, пульсация в голове, потеря сознания). При осмотре отмечается бледность или резкий цианоз кожи, судорожные подергивания, расширение зрачков, отсутствие реакции их на свет. Пульс на периферических сосудах не определяется. Тоны сердца резко ослаблены или не выслушиваются. Дыхание затруднено. При отеке слизистых оболочек верхних дыхательных путей - дыхание отсутствует.</a:t>
            </a:r>
            <a:endParaRPr lang="uk-UA" sz="1600" b="1" dirty="0">
              <a:latin typeface="Times New Roman" pitchFamily="18" charset="0"/>
              <a:cs typeface="Times New Roman" pitchFamily="18" charset="0"/>
            </a:endParaRPr>
          </a:p>
          <a:p>
            <a:r>
              <a:rPr lang="ru-RU" sz="1600" b="1" dirty="0">
                <a:latin typeface="Times New Roman" pitchFamily="18" charset="0"/>
                <a:cs typeface="Times New Roman" pitchFamily="18" charset="0"/>
              </a:rPr>
              <a:t>II. </a:t>
            </a:r>
            <a:r>
              <a:rPr lang="ru-RU" sz="1600" b="1" dirty="0">
                <a:solidFill>
                  <a:srgbClr val="FF0000"/>
                </a:solidFill>
                <a:latin typeface="Times New Roman" pitchFamily="18" charset="0"/>
                <a:cs typeface="Times New Roman" pitchFamily="18" charset="0"/>
              </a:rPr>
              <a:t>Тяжелая форма </a:t>
            </a:r>
            <a:r>
              <a:rPr lang="ru-RU" sz="1600" b="1" dirty="0">
                <a:latin typeface="Times New Roman" pitchFamily="18" charset="0"/>
                <a:cs typeface="Times New Roman" pitchFamily="18" charset="0"/>
              </a:rPr>
              <a:t>анафилактического шока развивается через 5-7 мин после введения аллергена. Больной жалуется на ощущение жара, нехватка воздуха, головные боли, боли в области сердца. Затем появляется цианоз или бледность кожи и слизистых оболочек, затрудненное дыхание, артериальное давление не определяется, пульс - только на магистральных сосудах. Тоны сердца ослаблены или не выслушиваются. Зрачки расширены, их реакция на свет резко снижена или отсутствует.</a:t>
            </a:r>
            <a:endParaRPr lang="uk-UA" sz="1600" b="1" dirty="0">
              <a:latin typeface="Times New Roman" pitchFamily="18" charset="0"/>
              <a:cs typeface="Times New Roman" pitchFamily="18" charset="0"/>
            </a:endParaRPr>
          </a:p>
          <a:p>
            <a:r>
              <a:rPr lang="ru-RU" sz="1600" b="1" dirty="0">
                <a:latin typeface="Times New Roman" pitchFamily="18" charset="0"/>
                <a:cs typeface="Times New Roman" pitchFamily="18" charset="0"/>
              </a:rPr>
              <a:t>III. </a:t>
            </a:r>
            <a:r>
              <a:rPr lang="ru-RU" sz="1600" b="1" dirty="0">
                <a:solidFill>
                  <a:srgbClr val="FF0000"/>
                </a:solidFill>
                <a:latin typeface="Times New Roman" pitchFamily="18" charset="0"/>
                <a:cs typeface="Times New Roman" pitchFamily="18" charset="0"/>
              </a:rPr>
              <a:t>Анафилактический шок средней тяжести </a:t>
            </a:r>
            <a:r>
              <a:rPr lang="ru-RU" sz="1600" b="1" dirty="0">
                <a:latin typeface="Times New Roman" pitchFamily="18" charset="0"/>
                <a:cs typeface="Times New Roman" pitchFamily="18" charset="0"/>
              </a:rPr>
              <a:t>наблюдается через 30 мин. после поступления аллергена. На коже появляются аллергические высыпания. </a:t>
            </a:r>
            <a:endParaRPr lang="uk-UA" sz="1600" b="1" dirty="0">
              <a:latin typeface="Times New Roman" pitchFamily="18" charset="0"/>
              <a:cs typeface="Times New Roman" pitchFamily="18" charset="0"/>
            </a:endParaRPr>
          </a:p>
        </p:txBody>
      </p:sp>
      <p:pic>
        <p:nvPicPr>
          <p:cNvPr id="5" name="Picture 5">
            <a:extLst>
              <a:ext uri="{FF2B5EF4-FFF2-40B4-BE49-F238E27FC236}">
                <a16:creationId xmlns="" xmlns:a16="http://schemas.microsoft.com/office/drawing/2014/main" id="{CFBE03D6-3927-4C8A-9006-2A0BC8D19C78}"/>
              </a:ext>
            </a:extLst>
          </p:cNvPr>
          <p:cNvPicPr>
            <a:picLocks noGrp="1" noChangeAspect="1" noChangeArrowheads="1"/>
          </p:cNvPicPr>
          <p:nvPr>
            <p:ph sz="half"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4982817" cy="6857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12822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 xmlns:a16="http://schemas.microsoft.com/office/drawing/2014/main" id="{83765C3C-66D7-4E97-879C-2DC6415EB84E}"/>
              </a:ext>
            </a:extLst>
          </p:cNvPr>
          <p:cNvSpPr>
            <a:spLocks noGrp="1"/>
          </p:cNvSpPr>
          <p:nvPr>
            <p:ph sz="half" idx="2"/>
          </p:nvPr>
        </p:nvSpPr>
        <p:spPr>
          <a:xfrm>
            <a:off x="3034749" y="0"/>
            <a:ext cx="9157252" cy="6857999"/>
          </a:xfrm>
        </p:spPr>
        <p:txBody>
          <a:bodyPr>
            <a:normAutofit fontScale="77500" lnSpcReduction="20000"/>
          </a:bodyPr>
          <a:lstStyle/>
          <a:p>
            <a:r>
              <a:rPr lang="ru-RU" dirty="0"/>
              <a:t>I. </a:t>
            </a:r>
            <a:r>
              <a:rPr lang="ru-RU" b="1" dirty="0">
                <a:solidFill>
                  <a:srgbClr val="FF0000"/>
                </a:solidFill>
              </a:rPr>
              <a:t>Молниеносная форма</a:t>
            </a:r>
            <a:r>
              <a:rPr lang="ru-RU" dirty="0">
                <a:solidFill>
                  <a:srgbClr val="FF0000"/>
                </a:solidFill>
              </a:rPr>
              <a:t> </a:t>
            </a:r>
            <a:r>
              <a:rPr lang="ru-RU" dirty="0"/>
              <a:t>развивается через 1-2 мин. после поступления аллергена. Иногда больной не успевает даже предъявить жалобы. Молниеносный шок может возникать без или с предвестниками (ощущение жара, пульсация в голове, потеря сознания). При осмотре отмечается бледность или резкий цианоз кожи, судорожные подергивания, расширение зрачков, отсутствие реакции их на свет. Пульс на периферических сосудах не определяется. Тоны сердца резко ослаблены или не выслушиваются. Дыхание затруднено. При отеке слизистых оболочек верхних дыхательных путей - дыхание отсутствует.</a:t>
            </a:r>
            <a:endParaRPr lang="uk-UA" dirty="0"/>
          </a:p>
          <a:p>
            <a:r>
              <a:rPr lang="ru-RU" dirty="0"/>
              <a:t>II. </a:t>
            </a:r>
            <a:r>
              <a:rPr lang="ru-RU" b="1" dirty="0">
                <a:solidFill>
                  <a:srgbClr val="FF0000"/>
                </a:solidFill>
              </a:rPr>
              <a:t>Тяжелая форма</a:t>
            </a:r>
            <a:r>
              <a:rPr lang="ru-RU" dirty="0">
                <a:solidFill>
                  <a:srgbClr val="FF0000"/>
                </a:solidFill>
              </a:rPr>
              <a:t> </a:t>
            </a:r>
            <a:r>
              <a:rPr lang="ru-RU" dirty="0"/>
              <a:t>анафилактического шока развивается через 5-7 мин после введения аллергена. Больной жалуется на ощущение жара, нехватка воздуха, головные боли, боли в области сердца. Затем появляется цианоз или бледность кожи и слизистых оболочек, затрудненное дыхание, артериальное давление не определяется, пульс - только на магистральных сосудах. Тоны сердца ослаблены или не выслушиваются. Зрачки расширены, их реакция на свет резко снижена или отсутствует.</a:t>
            </a:r>
            <a:endParaRPr lang="uk-UA" dirty="0"/>
          </a:p>
          <a:p>
            <a:r>
              <a:rPr lang="ru-RU" dirty="0"/>
              <a:t>III. </a:t>
            </a:r>
            <a:r>
              <a:rPr lang="ru-RU" b="1" dirty="0">
                <a:solidFill>
                  <a:srgbClr val="FF0000"/>
                </a:solidFill>
              </a:rPr>
              <a:t>Анафилактический шок средней тяжести</a:t>
            </a:r>
            <a:r>
              <a:rPr lang="ru-RU" dirty="0">
                <a:solidFill>
                  <a:srgbClr val="FF0000"/>
                </a:solidFill>
              </a:rPr>
              <a:t> </a:t>
            </a:r>
            <a:r>
              <a:rPr lang="ru-RU" dirty="0"/>
              <a:t>наблюдается через 30 мин. после поступления аллергена. На коже появляются аллергические высыпания. </a:t>
            </a:r>
          </a:p>
          <a:p>
            <a:pPr marL="0" indent="0">
              <a:buNone/>
            </a:pPr>
            <a:endParaRPr lang="ru-RU" dirty="0"/>
          </a:p>
          <a:p>
            <a:r>
              <a:rPr lang="ru-RU" dirty="0"/>
              <a:t>IV. </a:t>
            </a:r>
            <a:r>
              <a:rPr lang="ru-RU" b="1" dirty="0">
                <a:solidFill>
                  <a:srgbClr val="FF0000"/>
                </a:solidFill>
              </a:rPr>
              <a:t>Медленная форма</a:t>
            </a:r>
            <a:r>
              <a:rPr lang="ru-RU" dirty="0">
                <a:solidFill>
                  <a:srgbClr val="FF0000"/>
                </a:solidFill>
              </a:rPr>
              <a:t> </a:t>
            </a:r>
            <a:r>
              <a:rPr lang="ru-RU" dirty="0"/>
              <a:t>(может развиваться в течение нескольких часов).</a:t>
            </a:r>
            <a:endParaRPr lang="uk-UA" dirty="0"/>
          </a:p>
          <a:p>
            <a:endParaRPr lang="uk-UA" dirty="0"/>
          </a:p>
          <a:p>
            <a:endParaRPr lang="uk-UA" dirty="0"/>
          </a:p>
        </p:txBody>
      </p:sp>
    </p:spTree>
    <p:extLst>
      <p:ext uri="{BB962C8B-B14F-4D97-AF65-F5344CB8AC3E}">
        <p14:creationId xmlns="" xmlns:p14="http://schemas.microsoft.com/office/powerpoint/2010/main" val="1366638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98C8110-CAD5-4280-A0D4-B82823C85769}"/>
              </a:ext>
            </a:extLst>
          </p:cNvPr>
          <p:cNvSpPr>
            <a:spLocks noGrp="1"/>
          </p:cNvSpPr>
          <p:nvPr>
            <p:ph type="title"/>
          </p:nvPr>
        </p:nvSpPr>
        <p:spPr>
          <a:xfrm>
            <a:off x="5274365" y="265043"/>
            <a:ext cx="6917635" cy="2623930"/>
          </a:xfrm>
        </p:spPr>
        <p:txBody>
          <a:bodyPr/>
          <a:lstStyle/>
          <a:p>
            <a:pPr algn="ctr"/>
            <a:r>
              <a:rPr lang="ru-RU" i="1" dirty="0">
                <a:solidFill>
                  <a:srgbClr val="FF0000"/>
                </a:solidFill>
                <a:effectLst/>
              </a:rPr>
              <a:t>В зависимости от характера предъявляемых жалоб и симптоматики различают  4 варианта анафилактического шока средней тяжести:</a:t>
            </a:r>
            <a:r>
              <a:rPr lang="uk-UA" dirty="0">
                <a:effectLst/>
              </a:rPr>
              <a:t/>
            </a:r>
            <a:br>
              <a:rPr lang="uk-UA" dirty="0">
                <a:effectLst/>
              </a:rPr>
            </a:br>
            <a:endParaRPr lang="uk-UA" dirty="0"/>
          </a:p>
        </p:txBody>
      </p:sp>
      <p:sp>
        <p:nvSpPr>
          <p:cNvPr id="3" name="Объект 2">
            <a:extLst>
              <a:ext uri="{FF2B5EF4-FFF2-40B4-BE49-F238E27FC236}">
                <a16:creationId xmlns="" xmlns:a16="http://schemas.microsoft.com/office/drawing/2014/main" id="{89A7C88A-8FCA-4BB7-9BBE-31066FA8D82F}"/>
              </a:ext>
            </a:extLst>
          </p:cNvPr>
          <p:cNvSpPr>
            <a:spLocks noGrp="1"/>
          </p:cNvSpPr>
          <p:nvPr>
            <p:ph idx="1"/>
          </p:nvPr>
        </p:nvSpPr>
        <p:spPr>
          <a:xfrm>
            <a:off x="2080592" y="2782956"/>
            <a:ext cx="10111408" cy="4075044"/>
          </a:xfrm>
        </p:spPr>
        <p:txBody>
          <a:bodyPr>
            <a:normAutofit lnSpcReduction="10000"/>
          </a:bodyPr>
          <a:lstStyle/>
          <a:p>
            <a:r>
              <a:rPr lang="ru-RU" sz="3200" b="1" dirty="0"/>
              <a:t>A. </a:t>
            </a:r>
            <a:r>
              <a:rPr lang="ru-RU" sz="3200" b="1" u="sng" dirty="0"/>
              <a:t>Кардиогенный вариант </a:t>
            </a:r>
            <a:r>
              <a:rPr lang="ru-RU" sz="3200" dirty="0"/>
              <a:t>- самый распространенный. На первый план выступают симптомы сердечно-сосудистой недостаточности (тахикардия, нитевидный пульс, снижение артериального давления, тоны сердца ослаблены). Иногда выражена резкая бледность кожи (причина - спазм периферических сосудов), в других случаях отмечается мраморность кожи (причина - нарушение микроциркуляции).</a:t>
            </a:r>
            <a:endParaRPr lang="uk-UA" sz="3200" dirty="0"/>
          </a:p>
        </p:txBody>
      </p:sp>
    </p:spTree>
    <p:extLst>
      <p:ext uri="{BB962C8B-B14F-4D97-AF65-F5344CB8AC3E}">
        <p14:creationId xmlns="" xmlns:p14="http://schemas.microsoft.com/office/powerpoint/2010/main" val="2479428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3B5606CA-9E9F-469C-8DE1-E9A0472878AB}"/>
              </a:ext>
            </a:extLst>
          </p:cNvPr>
          <p:cNvSpPr>
            <a:spLocks noGrp="1"/>
          </p:cNvSpPr>
          <p:nvPr>
            <p:ph idx="1"/>
          </p:nvPr>
        </p:nvSpPr>
        <p:spPr>
          <a:xfrm>
            <a:off x="4121426" y="0"/>
            <a:ext cx="8070574" cy="6857999"/>
          </a:xfrm>
        </p:spPr>
        <p:txBody>
          <a:bodyPr>
            <a:normAutofit fontScale="92500" lnSpcReduction="10000"/>
          </a:bodyPr>
          <a:lstStyle/>
          <a:p>
            <a:r>
              <a:rPr lang="ru-RU" sz="2800" u="sng" dirty="0"/>
              <a:t>Б. </a:t>
            </a:r>
            <a:r>
              <a:rPr lang="ru-RU" sz="2800" b="1" u="sng" dirty="0" err="1"/>
              <a:t>Астмоподобный</a:t>
            </a:r>
            <a:r>
              <a:rPr lang="ru-RU" sz="2800" b="1" u="sng" dirty="0"/>
              <a:t> или </a:t>
            </a:r>
            <a:r>
              <a:rPr lang="ru-RU" sz="2800" b="1" u="sng" dirty="0" err="1"/>
              <a:t>асфиктический</a:t>
            </a:r>
            <a:r>
              <a:rPr lang="ru-RU" sz="2800" b="1" u="sng" dirty="0"/>
              <a:t> вариант</a:t>
            </a:r>
            <a:r>
              <a:rPr lang="ru-RU" sz="2800" u="sng" dirty="0"/>
              <a:t>. </a:t>
            </a:r>
            <a:r>
              <a:rPr lang="ru-RU" sz="2800" dirty="0"/>
              <a:t>Дыхательная недостаточность проявляется бронхоспазмом. Может наступить отек альвеолокапиллярной мембраны, блокируется газообмен. Иногда удушье обусловлено отеком гортани, трахеи с частичным или полным закрытием их просвета.</a:t>
            </a:r>
            <a:endParaRPr lang="uk-UA" sz="2800" dirty="0"/>
          </a:p>
          <a:p>
            <a:r>
              <a:rPr lang="ru-RU" sz="2800" u="sng" dirty="0"/>
              <a:t>B. </a:t>
            </a:r>
            <a:r>
              <a:rPr lang="ru-RU" sz="2800" b="1" u="sng" dirty="0"/>
              <a:t>Церебральный вариант</a:t>
            </a:r>
            <a:r>
              <a:rPr lang="ru-RU" sz="2800" dirty="0"/>
              <a:t>. Психомоторное возбуждение, чувство страха, сильная головная боль, потеря сознания, тонико-клонические судороги, сопровождающиеся непроизвольным мочеиспусканием и дефекацией. В момент судорог может наступить остановка дыхания и сердца.</a:t>
            </a:r>
          </a:p>
          <a:p>
            <a:r>
              <a:rPr lang="ru-RU" sz="2800" dirty="0"/>
              <a:t>Г. </a:t>
            </a:r>
            <a:r>
              <a:rPr lang="ru-RU" sz="2800" b="1" dirty="0"/>
              <a:t>Абдоминальный вариант</a:t>
            </a:r>
            <a:r>
              <a:rPr lang="ru-RU" sz="2800" dirty="0"/>
              <a:t>. Появляется резкая боль в верхней части брюшной полости, симптомы раздражения брюшины. Напоминает </a:t>
            </a:r>
            <a:r>
              <a:rPr lang="ru-RU" sz="2800" dirty="0" err="1"/>
              <a:t>перфоративную</a:t>
            </a:r>
            <a:r>
              <a:rPr lang="ru-RU" sz="2800" dirty="0"/>
              <a:t> язву или кишечную непроходимость.</a:t>
            </a:r>
          </a:p>
          <a:p>
            <a:endParaRPr lang="uk-UA" sz="2800" dirty="0"/>
          </a:p>
          <a:p>
            <a:endParaRPr lang="uk-UA" dirty="0"/>
          </a:p>
        </p:txBody>
      </p:sp>
      <p:pic>
        <p:nvPicPr>
          <p:cNvPr id="5" name="Рисунок 4">
            <a:extLst>
              <a:ext uri="{FF2B5EF4-FFF2-40B4-BE49-F238E27FC236}">
                <a16:creationId xmlns="" xmlns:a16="http://schemas.microsoft.com/office/drawing/2014/main" id="{D5EB152F-804D-40DF-9F49-BAF798A730C8}"/>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4121427" cy="2663687"/>
          </a:xfrm>
          <a:prstGeom prst="rect">
            <a:avLst/>
          </a:prstGeom>
        </p:spPr>
      </p:pic>
      <p:pic>
        <p:nvPicPr>
          <p:cNvPr id="7" name="Рисунок 6">
            <a:extLst>
              <a:ext uri="{FF2B5EF4-FFF2-40B4-BE49-F238E27FC236}">
                <a16:creationId xmlns="" xmlns:a16="http://schemas.microsoft.com/office/drawing/2014/main" id="{981FCAC1-723E-4DD5-84E5-27CEA628B272}"/>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4452726"/>
            <a:ext cx="4121426" cy="2405271"/>
          </a:xfrm>
          <a:prstGeom prst="rect">
            <a:avLst/>
          </a:prstGeom>
        </p:spPr>
      </p:pic>
      <p:pic>
        <p:nvPicPr>
          <p:cNvPr id="9" name="Рисунок 8">
            <a:extLst>
              <a:ext uri="{FF2B5EF4-FFF2-40B4-BE49-F238E27FC236}">
                <a16:creationId xmlns="" xmlns:a16="http://schemas.microsoft.com/office/drawing/2014/main" id="{3C3DFBD3-15B7-48F8-AFD1-D672D1097F2F}"/>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2663688"/>
            <a:ext cx="4121426" cy="1789036"/>
          </a:xfrm>
          <a:prstGeom prst="rect">
            <a:avLst/>
          </a:prstGeom>
        </p:spPr>
      </p:pic>
    </p:spTree>
    <p:extLst>
      <p:ext uri="{BB962C8B-B14F-4D97-AF65-F5344CB8AC3E}">
        <p14:creationId xmlns="" xmlns:p14="http://schemas.microsoft.com/office/powerpoint/2010/main" val="2452184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764E9BF-83C6-479E-B41D-D66D802748C8}"/>
              </a:ext>
            </a:extLst>
          </p:cNvPr>
          <p:cNvSpPr>
            <a:spLocks noGrp="1"/>
          </p:cNvSpPr>
          <p:nvPr>
            <p:ph type="title"/>
          </p:nvPr>
        </p:nvSpPr>
        <p:spPr>
          <a:xfrm>
            <a:off x="4095736" y="0"/>
            <a:ext cx="8096264" cy="689113"/>
          </a:xfrm>
        </p:spPr>
        <p:txBody>
          <a:bodyPr/>
          <a:lstStyle/>
          <a:p>
            <a:r>
              <a:rPr lang="uk-UA" sz="3600" dirty="0" err="1">
                <a:solidFill>
                  <a:srgbClr val="FF0000"/>
                </a:solidFill>
                <a:effectLst/>
              </a:rPr>
              <a:t>Дифференциальная</a:t>
            </a:r>
            <a:r>
              <a:rPr lang="uk-UA" sz="3600" dirty="0">
                <a:solidFill>
                  <a:srgbClr val="FF0000"/>
                </a:solidFill>
                <a:effectLst/>
              </a:rPr>
              <a:t> </a:t>
            </a:r>
            <a:r>
              <a:rPr lang="uk-UA" sz="3600" dirty="0" err="1">
                <a:solidFill>
                  <a:srgbClr val="FF0000"/>
                </a:solidFill>
                <a:effectLst/>
              </a:rPr>
              <a:t>диагностика</a:t>
            </a:r>
            <a:endParaRPr lang="uk-UA" sz="3600" dirty="0">
              <a:solidFill>
                <a:srgbClr val="FF0000"/>
              </a:solidFill>
              <a:effectLst/>
            </a:endParaRPr>
          </a:p>
        </p:txBody>
      </p:sp>
      <p:graphicFrame>
        <p:nvGraphicFramePr>
          <p:cNvPr id="4" name="Объект 3">
            <a:extLst>
              <a:ext uri="{FF2B5EF4-FFF2-40B4-BE49-F238E27FC236}">
                <a16:creationId xmlns="" xmlns:a16="http://schemas.microsoft.com/office/drawing/2014/main" id="{5446CF14-F41D-4DD6-ADE0-59289A69DF4C}"/>
              </a:ext>
            </a:extLst>
          </p:cNvPr>
          <p:cNvGraphicFramePr>
            <a:graphicFrameLocks noGrp="1"/>
          </p:cNvGraphicFramePr>
          <p:nvPr>
            <p:ph idx="1"/>
            <p:extLst>
              <p:ext uri="{D42A27DB-BD31-4B8C-83A1-F6EECF244321}">
                <p14:modId xmlns="" xmlns:p14="http://schemas.microsoft.com/office/powerpoint/2010/main" val="901493517"/>
              </p:ext>
            </p:extLst>
          </p:nvPr>
        </p:nvGraphicFramePr>
        <p:xfrm>
          <a:off x="0" y="689113"/>
          <a:ext cx="12192000" cy="6858000"/>
        </p:xfrm>
        <a:graphic>
          <a:graphicData uri="http://schemas.openxmlformats.org/drawingml/2006/table">
            <a:tbl>
              <a:tblPr firstRow="1" bandRow="1">
                <a:tableStyleId>{5C22544A-7EE6-4342-B048-85BDC9FD1C3A}</a:tableStyleId>
              </a:tblPr>
              <a:tblGrid>
                <a:gridCol w="2032000">
                  <a:extLst>
                    <a:ext uri="{9D8B030D-6E8A-4147-A177-3AD203B41FA5}">
                      <a16:colId xmlns="" xmlns:a16="http://schemas.microsoft.com/office/drawing/2014/main" val="2921673334"/>
                    </a:ext>
                  </a:extLst>
                </a:gridCol>
                <a:gridCol w="2032000">
                  <a:extLst>
                    <a:ext uri="{9D8B030D-6E8A-4147-A177-3AD203B41FA5}">
                      <a16:colId xmlns="" xmlns:a16="http://schemas.microsoft.com/office/drawing/2014/main" val="1940243931"/>
                    </a:ext>
                  </a:extLst>
                </a:gridCol>
                <a:gridCol w="2032000">
                  <a:extLst>
                    <a:ext uri="{9D8B030D-6E8A-4147-A177-3AD203B41FA5}">
                      <a16:colId xmlns="" xmlns:a16="http://schemas.microsoft.com/office/drawing/2014/main" val="4171367895"/>
                    </a:ext>
                  </a:extLst>
                </a:gridCol>
                <a:gridCol w="2032000">
                  <a:extLst>
                    <a:ext uri="{9D8B030D-6E8A-4147-A177-3AD203B41FA5}">
                      <a16:colId xmlns="" xmlns:a16="http://schemas.microsoft.com/office/drawing/2014/main" val="4057457681"/>
                    </a:ext>
                  </a:extLst>
                </a:gridCol>
                <a:gridCol w="2380974">
                  <a:extLst>
                    <a:ext uri="{9D8B030D-6E8A-4147-A177-3AD203B41FA5}">
                      <a16:colId xmlns="" xmlns:a16="http://schemas.microsoft.com/office/drawing/2014/main" val="2687214289"/>
                    </a:ext>
                  </a:extLst>
                </a:gridCol>
                <a:gridCol w="1683026">
                  <a:extLst>
                    <a:ext uri="{9D8B030D-6E8A-4147-A177-3AD203B41FA5}">
                      <a16:colId xmlns="" xmlns:a16="http://schemas.microsoft.com/office/drawing/2014/main" val="2480460529"/>
                    </a:ext>
                  </a:extLst>
                </a:gridCol>
              </a:tblGrid>
              <a:tr h="0">
                <a:tc>
                  <a:txBody>
                    <a:bodyPr/>
                    <a:lstStyle/>
                    <a:p>
                      <a:pPr algn="ctr"/>
                      <a:r>
                        <a:rPr lang="ru-RU" sz="1800" dirty="0"/>
                        <a:t>Поражение кожи или слизистой оболочки</a:t>
                      </a:r>
                      <a:endParaRPr lang="uk-UA" sz="1800" dirty="0"/>
                    </a:p>
                  </a:txBody>
                  <a:tcPr/>
                </a:tc>
                <a:tc>
                  <a:txBody>
                    <a:bodyPr/>
                    <a:lstStyle/>
                    <a:p>
                      <a:pPr algn="ctr"/>
                      <a:r>
                        <a:rPr lang="ru-RU" sz="1800" dirty="0"/>
                        <a:t>Заболевания органов дыхания</a:t>
                      </a:r>
                    </a:p>
                    <a:p>
                      <a:r>
                        <a:rPr lang="ru-RU" sz="1800" dirty="0"/>
                        <a:t> </a:t>
                      </a:r>
                      <a:endParaRPr lang="uk-UA" sz="1800" dirty="0"/>
                    </a:p>
                  </a:txBody>
                  <a:tcPr/>
                </a:tc>
                <a:tc>
                  <a:txBody>
                    <a:bodyPr/>
                    <a:lstStyle/>
                    <a:p>
                      <a:pPr algn="ctr"/>
                      <a:r>
                        <a:rPr lang="ru-RU" sz="1800" dirty="0"/>
                        <a:t>Сердечно-сосудистые заболевания</a:t>
                      </a:r>
                    </a:p>
                    <a:p>
                      <a:r>
                        <a:rPr lang="ru-RU" sz="1800" dirty="0"/>
                        <a:t> </a:t>
                      </a:r>
                      <a:endParaRPr lang="uk-UA" sz="1800" dirty="0"/>
                    </a:p>
                  </a:txBody>
                  <a:tcPr/>
                </a:tc>
                <a:tc>
                  <a:txBody>
                    <a:bodyPr/>
                    <a:lstStyle/>
                    <a:p>
                      <a:pPr algn="ctr"/>
                      <a:r>
                        <a:rPr lang="ru-RU" sz="1800" dirty="0"/>
                        <a:t>Фармакологическая или токсическое реакции на</a:t>
                      </a:r>
                    </a:p>
                    <a:p>
                      <a:pPr algn="ctr"/>
                      <a:r>
                        <a:rPr lang="ru-RU" sz="1800" dirty="0"/>
                        <a:t> </a:t>
                      </a:r>
                      <a:endParaRPr lang="uk-UA" sz="1800" dirty="0"/>
                    </a:p>
                  </a:txBody>
                  <a:tcPr/>
                </a:tc>
                <a:tc>
                  <a:txBody>
                    <a:bodyPr/>
                    <a:lstStyle/>
                    <a:p>
                      <a:pPr algn="ctr"/>
                      <a:r>
                        <a:rPr lang="uk-UA" sz="1800" dirty="0" err="1"/>
                        <a:t>Психоневрологические</a:t>
                      </a:r>
                      <a:r>
                        <a:rPr lang="uk-UA" sz="1800" dirty="0"/>
                        <a:t> </a:t>
                      </a:r>
                      <a:r>
                        <a:rPr lang="uk-UA" sz="1800" dirty="0" err="1"/>
                        <a:t>заболевания</a:t>
                      </a:r>
                      <a:endParaRPr lang="uk-UA" sz="1800" dirty="0"/>
                    </a:p>
                  </a:txBody>
                  <a:tcPr/>
                </a:tc>
                <a:tc>
                  <a:txBody>
                    <a:bodyPr/>
                    <a:lstStyle/>
                    <a:p>
                      <a:r>
                        <a:rPr lang="ru-RU" dirty="0"/>
                        <a:t>Эндокринологические состояния и заболевания</a:t>
                      </a:r>
                    </a:p>
                    <a:p>
                      <a:r>
                        <a:rPr lang="ru-RU" dirty="0"/>
                        <a:t> </a:t>
                      </a:r>
                      <a:endParaRPr lang="uk-UA" dirty="0"/>
                    </a:p>
                  </a:txBody>
                  <a:tcPr/>
                </a:tc>
                <a:extLst>
                  <a:ext uri="{0D108BD9-81ED-4DB2-BD59-A6C34878D82A}">
                    <a16:rowId xmlns="" xmlns:a16="http://schemas.microsoft.com/office/drawing/2014/main" val="4150530539"/>
                  </a:ext>
                </a:extLst>
              </a:tr>
              <a:tr h="403142">
                <a:tc>
                  <a:txBody>
                    <a:bodyPr/>
                    <a:lstStyle/>
                    <a:p>
                      <a:r>
                        <a:rPr lang="ru-RU" dirty="0"/>
                        <a:t>-хроническая ремитирующая или физическая крапивница и ангионевротический отек</a:t>
                      </a:r>
                      <a:endParaRPr lang="uk-UA" dirty="0"/>
                    </a:p>
                  </a:txBody>
                  <a:tcPr/>
                </a:tc>
                <a:tc>
                  <a:txBody>
                    <a:bodyPr/>
                    <a:lstStyle/>
                    <a:p>
                      <a:r>
                        <a:rPr lang="ru-RU" dirty="0"/>
                        <a:t>-острый ларинготрахеит</a:t>
                      </a:r>
                    </a:p>
                    <a:p>
                      <a:r>
                        <a:rPr lang="ru-RU" dirty="0"/>
                        <a:t>трахеальная или бронхиальная обструкция (например, посторонние вещества, дисфункция голосовых связок)</a:t>
                      </a:r>
                    </a:p>
                    <a:p>
                      <a:r>
                        <a:rPr lang="ru-RU" dirty="0"/>
                        <a:t> </a:t>
                      </a:r>
                      <a:endParaRPr lang="uk-UA" dirty="0"/>
                    </a:p>
                  </a:txBody>
                  <a:tcPr/>
                </a:tc>
                <a:tc>
                  <a:txBody>
                    <a:bodyPr/>
                    <a:lstStyle/>
                    <a:p>
                      <a:r>
                        <a:rPr lang="ru-RU" dirty="0"/>
                        <a:t>- </a:t>
                      </a:r>
                      <a:r>
                        <a:rPr lang="ru-RU" dirty="0" err="1"/>
                        <a:t>вазовагальный</a:t>
                      </a:r>
                      <a:r>
                        <a:rPr lang="ru-RU" dirty="0"/>
                        <a:t> реакция / обморок</a:t>
                      </a:r>
                    </a:p>
                    <a:p>
                      <a:endParaRPr lang="uk-UA" dirty="0"/>
                    </a:p>
                  </a:txBody>
                  <a:tcPr/>
                </a:tc>
                <a:tc>
                  <a:txBody>
                    <a:bodyPr/>
                    <a:lstStyle/>
                    <a:p>
                      <a:r>
                        <a:rPr lang="ru-RU" dirty="0"/>
                        <a:t>-Этанол</a:t>
                      </a:r>
                    </a:p>
                    <a:p>
                      <a:r>
                        <a:rPr lang="ru-RU" dirty="0"/>
                        <a:t> - Гистамин, например, отравление скумбрией</a:t>
                      </a:r>
                    </a:p>
                    <a:p>
                      <a:r>
                        <a:rPr lang="ru-RU" dirty="0"/>
                        <a:t> - опиоиды</a:t>
                      </a:r>
                      <a:endParaRPr lang="uk-UA" dirty="0"/>
                    </a:p>
                  </a:txBody>
                  <a:tcPr/>
                </a:tc>
                <a:tc>
                  <a:txBody>
                    <a:bodyPr/>
                    <a:lstStyle/>
                    <a:p>
                      <a:r>
                        <a:rPr lang="ru-RU" dirty="0"/>
                        <a:t>Синдром гипервентиляции</a:t>
                      </a:r>
                    </a:p>
                    <a:p>
                      <a:r>
                        <a:rPr lang="ru-RU" dirty="0"/>
                        <a:t> - Страх и паническое расстройство</a:t>
                      </a:r>
                    </a:p>
                    <a:p>
                      <a:r>
                        <a:rPr lang="ru-RU" dirty="0"/>
                        <a:t> - </a:t>
                      </a:r>
                      <a:r>
                        <a:rPr lang="ru-RU" dirty="0" err="1"/>
                        <a:t>Соматоформные</a:t>
                      </a:r>
                      <a:r>
                        <a:rPr lang="ru-RU" dirty="0"/>
                        <a:t> расстройства (например, психогенная одышка, дисфункция голосовых связок)</a:t>
                      </a:r>
                    </a:p>
                  </a:txBody>
                  <a:tcPr/>
                </a:tc>
                <a:tc>
                  <a:txBody>
                    <a:bodyPr/>
                    <a:lstStyle/>
                    <a:p>
                      <a:r>
                        <a:rPr lang="ru-RU" dirty="0"/>
                        <a:t>- гипогликемия</a:t>
                      </a:r>
                    </a:p>
                    <a:p>
                      <a:r>
                        <a:rPr lang="ru-RU" dirty="0"/>
                        <a:t> - Тиреотоксический кризисов</a:t>
                      </a:r>
                    </a:p>
                    <a:p>
                      <a:r>
                        <a:rPr lang="ru-RU" dirty="0"/>
                        <a:t> - </a:t>
                      </a:r>
                      <a:r>
                        <a:rPr lang="ru-RU" dirty="0" err="1"/>
                        <a:t>Карциноидный</a:t>
                      </a:r>
                      <a:r>
                        <a:rPr lang="ru-RU" dirty="0"/>
                        <a:t> синдром</a:t>
                      </a:r>
                    </a:p>
                    <a:p>
                      <a:r>
                        <a:rPr lang="ru-RU" dirty="0"/>
                        <a:t> - Феохромоцитома</a:t>
                      </a:r>
                      <a:endParaRPr lang="uk-UA" dirty="0"/>
                    </a:p>
                    <a:p>
                      <a:endParaRPr lang="uk-UA" dirty="0"/>
                    </a:p>
                  </a:txBody>
                  <a:tcPr/>
                </a:tc>
                <a:extLst>
                  <a:ext uri="{0D108BD9-81ED-4DB2-BD59-A6C34878D82A}">
                    <a16:rowId xmlns="" xmlns:a16="http://schemas.microsoft.com/office/drawing/2014/main" val="3064251097"/>
                  </a:ext>
                </a:extLst>
              </a:tr>
              <a:tr h="403142">
                <a:tc>
                  <a:txBody>
                    <a:bodyPr/>
                    <a:lstStyle/>
                    <a:p>
                      <a:r>
                        <a:rPr lang="uk-UA" dirty="0"/>
                        <a:t>-</a:t>
                      </a:r>
                      <a:r>
                        <a:rPr lang="uk-UA" dirty="0" err="1"/>
                        <a:t>пыльцево-пищевой</a:t>
                      </a:r>
                      <a:r>
                        <a:rPr lang="uk-UA" dirty="0"/>
                        <a:t> </a:t>
                      </a:r>
                      <a:r>
                        <a:rPr lang="uk-UA" dirty="0" err="1"/>
                        <a:t>аллергический</a:t>
                      </a:r>
                      <a:r>
                        <a:rPr lang="uk-UA" dirty="0"/>
                        <a:t> синдром</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Астматическое состояние (без участия других органов)</a:t>
                      </a:r>
                      <a:endParaRPr lang="uk-UA" dirty="0"/>
                    </a:p>
                    <a:p>
                      <a:endParaRPr lang="uk-UA" dirty="0"/>
                    </a:p>
                  </a:txBody>
                  <a:tcPr/>
                </a:tc>
                <a:tc>
                  <a:txBody>
                    <a:bodyPr/>
                    <a:lstStyle/>
                    <a:p>
                      <a:r>
                        <a:rPr lang="ru-RU" dirty="0"/>
                        <a:t>- Инфаркт миокарда</a:t>
                      </a:r>
                    </a:p>
                    <a:p>
                      <a:r>
                        <a:rPr lang="ru-RU" dirty="0"/>
                        <a:t> - сердечные аритмии</a:t>
                      </a:r>
                    </a:p>
                    <a:p>
                      <a:r>
                        <a:rPr lang="ru-RU" dirty="0"/>
                        <a:t> -Гипертонический кризис-кардиогенный шок</a:t>
                      </a:r>
                      <a:endParaRPr lang="uk-UA" dirty="0"/>
                    </a:p>
                  </a:txBody>
                  <a:tcPr/>
                </a:tc>
                <a:tc>
                  <a:txBody>
                    <a:bodyPr/>
                    <a:lstStyle/>
                    <a:p>
                      <a:endParaRPr lang="uk-UA" dirty="0"/>
                    </a:p>
                  </a:txBody>
                  <a:tcPr/>
                </a:tc>
                <a:tc>
                  <a:txBody>
                    <a:bodyPr/>
                    <a:lstStyle/>
                    <a:p>
                      <a:endParaRPr lang="uk-UA"/>
                    </a:p>
                  </a:txBody>
                  <a:tcPr/>
                </a:tc>
                <a:tc>
                  <a:txBody>
                    <a:bodyPr/>
                    <a:lstStyle/>
                    <a:p>
                      <a:endParaRPr lang="uk-UA" dirty="0"/>
                    </a:p>
                  </a:txBody>
                  <a:tcPr/>
                </a:tc>
                <a:extLst>
                  <a:ext uri="{0D108BD9-81ED-4DB2-BD59-A6C34878D82A}">
                    <a16:rowId xmlns="" xmlns:a16="http://schemas.microsoft.com/office/drawing/2014/main" val="2986159430"/>
                  </a:ext>
                </a:extLst>
              </a:tr>
            </a:tbl>
          </a:graphicData>
        </a:graphic>
      </p:graphicFrame>
    </p:spTree>
    <p:extLst>
      <p:ext uri="{BB962C8B-B14F-4D97-AF65-F5344CB8AC3E}">
        <p14:creationId xmlns="" xmlns:p14="http://schemas.microsoft.com/office/powerpoint/2010/main" val="195770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AFBA6D1-8B6E-43D6-8199-512CF79A08CF}"/>
              </a:ext>
            </a:extLst>
          </p:cNvPr>
          <p:cNvSpPr>
            <a:spLocks noGrp="1"/>
          </p:cNvSpPr>
          <p:nvPr>
            <p:ph type="title"/>
          </p:nvPr>
        </p:nvSpPr>
        <p:spPr>
          <a:xfrm>
            <a:off x="4028662" y="-99391"/>
            <a:ext cx="8017564" cy="1020417"/>
          </a:xfrm>
        </p:spPr>
        <p:txBody>
          <a:bodyPr/>
          <a:lstStyle/>
          <a:p>
            <a:r>
              <a:rPr lang="ru-RU" sz="3200" dirty="0">
                <a:solidFill>
                  <a:srgbClr val="FF0000"/>
                </a:solidFill>
                <a:effectLst/>
              </a:rPr>
              <a:t>Образец информационной карточки основных действий при анафилаксии</a:t>
            </a:r>
            <a:endParaRPr lang="uk-UA" sz="3200" dirty="0">
              <a:solidFill>
                <a:srgbClr val="FF0000"/>
              </a:solidFill>
              <a:effectLst/>
            </a:endParaRPr>
          </a:p>
        </p:txBody>
      </p:sp>
      <p:pic>
        <p:nvPicPr>
          <p:cNvPr id="4" name="Объект 3">
            <a:extLst>
              <a:ext uri="{FF2B5EF4-FFF2-40B4-BE49-F238E27FC236}">
                <a16:creationId xmlns="" xmlns:a16="http://schemas.microsoft.com/office/drawing/2014/main" id="{9BC6ECDD-1AD4-4C2C-B5EA-DE1F32BE42CA}"/>
              </a:ext>
            </a:extLst>
          </p:cNvPr>
          <p:cNvPicPr>
            <a:picLocks noGrp="1" noChangeAspect="1"/>
          </p:cNvPicPr>
          <p:nvPr>
            <p:ph idx="1"/>
          </p:nvPr>
        </p:nvPicPr>
        <p:blipFill>
          <a:blip r:embed="rId3" cstate="print"/>
          <a:stretch>
            <a:fillRect/>
          </a:stretch>
        </p:blipFill>
        <p:spPr>
          <a:xfrm>
            <a:off x="-159026" y="-170207"/>
            <a:ext cx="3352800" cy="7056783"/>
          </a:xfrm>
          <a:prstGeom prst="rect">
            <a:avLst/>
          </a:prstGeom>
        </p:spPr>
      </p:pic>
      <p:sp>
        <p:nvSpPr>
          <p:cNvPr id="5" name="Прямоугольник 4">
            <a:extLst>
              <a:ext uri="{FF2B5EF4-FFF2-40B4-BE49-F238E27FC236}">
                <a16:creationId xmlns="" xmlns:a16="http://schemas.microsoft.com/office/drawing/2014/main" id="{D79BB958-4998-4E3C-9706-4DFDDF429A1B}"/>
              </a:ext>
            </a:extLst>
          </p:cNvPr>
          <p:cNvSpPr/>
          <p:nvPr/>
        </p:nvSpPr>
        <p:spPr>
          <a:xfrm>
            <a:off x="3087757" y="1020417"/>
            <a:ext cx="9104243" cy="6232475"/>
          </a:xfrm>
          <a:prstGeom prst="rect">
            <a:avLst/>
          </a:prstGeom>
        </p:spPr>
        <p:txBody>
          <a:bodyPr wrap="square">
            <a:spAutoFit/>
          </a:bodyPr>
          <a:lstStyle/>
          <a:p>
            <a:r>
              <a:rPr lang="ru-RU" sz="1900" dirty="0"/>
              <a:t>Прекратите действие раздражителя, например, внутривенную инъекцию или агент, который мог вызвать симптомы</a:t>
            </a:r>
          </a:p>
          <a:p>
            <a:r>
              <a:rPr lang="ru-RU" sz="1900" dirty="0"/>
              <a:t>Оцените кровообращение, дыхание, психическое состояние и вес пациента</a:t>
            </a:r>
          </a:p>
          <a:p>
            <a:r>
              <a:rPr lang="ru-RU" sz="1900" dirty="0"/>
              <a:t>Обратитесь в службу неотложной (экстренной) помощи</a:t>
            </a:r>
          </a:p>
          <a:p>
            <a:r>
              <a:rPr lang="ru-RU" sz="1900" dirty="0"/>
              <a:t> </a:t>
            </a:r>
            <a:r>
              <a:rPr lang="ru-RU" sz="1900" u="sng" dirty="0">
                <a:solidFill>
                  <a:srgbClr val="FF0000"/>
                </a:solidFill>
              </a:rPr>
              <a:t>Ввести эпинефрин  переднелатеральную область бедра,0,01 мг / кг раствора 1: 1,000 (1 мг / мл),максимум 0,5 мг (взрослые) или 0,3 мг (дети);</a:t>
            </a:r>
          </a:p>
          <a:p>
            <a:r>
              <a:rPr lang="ru-RU" sz="1900" dirty="0"/>
              <a:t> записать введении дозы и </a:t>
            </a:r>
            <a:r>
              <a:rPr lang="ru-RU" sz="1900" u="sng" dirty="0">
                <a:solidFill>
                  <a:srgbClr val="FF0000"/>
                </a:solidFill>
              </a:rPr>
              <a:t>повторить введение через 5-15 мин</a:t>
            </a:r>
            <a:r>
              <a:rPr lang="ru-RU" sz="1900" dirty="0"/>
              <a:t>, если это необходимо.</a:t>
            </a:r>
          </a:p>
          <a:p>
            <a:r>
              <a:rPr lang="ru-RU" sz="1900" dirty="0"/>
              <a:t> Большинство пациентов реагируют на введение после 1-2 доз</a:t>
            </a:r>
          </a:p>
          <a:p>
            <a:r>
              <a:rPr lang="ru-RU" sz="1900" dirty="0"/>
              <a:t> Положить пациента на спину или поместить в другую удобную позицию, если есть нарушения дыхания и / или рвота  поднять нижние конечности;  если пациент резко встанет или сядет, может наступить смерть.</a:t>
            </a:r>
          </a:p>
          <a:p>
            <a:r>
              <a:rPr lang="ru-RU" sz="1900" dirty="0"/>
              <a:t>При наличии показаний, ввести дополнительную высокую концентрацию кислорода (6-8 л / мин) через маску или ротоглотку.</a:t>
            </a:r>
          </a:p>
          <a:p>
            <a:r>
              <a:rPr lang="ru-RU" sz="1900" dirty="0"/>
              <a:t> Установить внутривенный доступ, используя иглы или катетеры с широкими канюлями (14-16 калибр).  </a:t>
            </a:r>
            <a:r>
              <a:rPr lang="ru-RU" sz="1900" u="sng" dirty="0">
                <a:solidFill>
                  <a:srgbClr val="FF0000"/>
                </a:solidFill>
              </a:rPr>
              <a:t>По наличии показаний, быстро ввести 1-2 л раствора натрия хлорида 0,9%;  например, </a:t>
            </a:r>
            <a:r>
              <a:rPr lang="ru-RU" sz="1900" u="sng" dirty="0" smtClean="0">
                <a:solidFill>
                  <a:srgbClr val="FF0000"/>
                </a:solidFill>
              </a:rPr>
              <a:t>5- </a:t>
            </a:r>
            <a:r>
              <a:rPr lang="ru-RU" sz="1900" u="sng" dirty="0">
                <a:solidFill>
                  <a:srgbClr val="FF0000"/>
                </a:solidFill>
              </a:rPr>
              <a:t>10 мл / кг в течение первых 5-10 мин для взрослого;  10 мл / кг для ребенка.</a:t>
            </a:r>
          </a:p>
          <a:p>
            <a:r>
              <a:rPr lang="ru-RU" sz="1900" dirty="0"/>
              <a:t> При наличии показаний в любое время, провести сердечно-легочную реанимацию с</a:t>
            </a:r>
          </a:p>
          <a:p>
            <a:r>
              <a:rPr lang="ru-RU" sz="1900" dirty="0"/>
              <a:t> закрытым массажем сердца.</a:t>
            </a:r>
            <a:endParaRPr lang="uk-UA" sz="1900" dirty="0"/>
          </a:p>
          <a:p>
            <a:endParaRPr lang="ru-RU" sz="1900" dirty="0"/>
          </a:p>
          <a:p>
            <a:r>
              <a:rPr lang="ru-RU" sz="1900" dirty="0"/>
              <a:t> </a:t>
            </a:r>
            <a:endParaRPr lang="uk-UA" sz="1900" dirty="0"/>
          </a:p>
        </p:txBody>
      </p:sp>
    </p:spTree>
    <p:extLst>
      <p:ext uri="{BB962C8B-B14F-4D97-AF65-F5344CB8AC3E}">
        <p14:creationId xmlns="" xmlns:p14="http://schemas.microsoft.com/office/powerpoint/2010/main" val="59601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6009C95-AB58-4AD2-B790-81C89073E9B2}"/>
              </a:ext>
            </a:extLst>
          </p:cNvPr>
          <p:cNvSpPr>
            <a:spLocks noGrp="1"/>
          </p:cNvSpPr>
          <p:nvPr>
            <p:ph type="title"/>
          </p:nvPr>
        </p:nvSpPr>
        <p:spPr>
          <a:xfrm>
            <a:off x="4095736" y="0"/>
            <a:ext cx="7810555" cy="1738648"/>
          </a:xfrm>
        </p:spPr>
        <p:txBody>
          <a:bodyPr/>
          <a:lstStyle/>
          <a:p>
            <a:pPr algn="ctr"/>
            <a:r>
              <a:rPr lang="ru-RU" sz="6000" i="1" u="sng" dirty="0">
                <a:solidFill>
                  <a:srgbClr val="FF0000"/>
                </a:solidFill>
                <a:effectLst/>
              </a:rPr>
              <a:t>КАРДИОГЕННЫЙ ШОК</a:t>
            </a:r>
            <a:r>
              <a:rPr lang="ru-RU" sz="6000" dirty="0">
                <a:solidFill>
                  <a:srgbClr val="FF0000"/>
                </a:solidFill>
                <a:effectLst/>
              </a:rPr>
              <a:t> </a:t>
            </a:r>
            <a:endParaRPr lang="uk-UA" sz="6000" dirty="0">
              <a:solidFill>
                <a:srgbClr val="FF0000"/>
              </a:solidFill>
              <a:effectLst/>
            </a:endParaRPr>
          </a:p>
        </p:txBody>
      </p:sp>
      <p:sp>
        <p:nvSpPr>
          <p:cNvPr id="3" name="Объект 2">
            <a:extLst>
              <a:ext uri="{FF2B5EF4-FFF2-40B4-BE49-F238E27FC236}">
                <a16:creationId xmlns="" xmlns:a16="http://schemas.microsoft.com/office/drawing/2014/main" id="{9E580C38-7A65-4436-BCFB-F96D12EF2712}"/>
              </a:ext>
            </a:extLst>
          </p:cNvPr>
          <p:cNvSpPr>
            <a:spLocks noGrp="1"/>
          </p:cNvSpPr>
          <p:nvPr>
            <p:ph idx="1"/>
          </p:nvPr>
        </p:nvSpPr>
        <p:spPr>
          <a:xfrm>
            <a:off x="2305318" y="1600201"/>
            <a:ext cx="9886682" cy="5405906"/>
          </a:xfrm>
        </p:spPr>
        <p:txBody>
          <a:bodyPr/>
          <a:lstStyle/>
          <a:p>
            <a:pPr marL="0" indent="0">
              <a:buNone/>
            </a:pPr>
            <a:r>
              <a:rPr lang="ru-RU" sz="3600" b="1" dirty="0">
                <a:latin typeface="Times New Roman" pitchFamily="18" charset="0"/>
                <a:cs typeface="Times New Roman" pitchFamily="18" charset="0"/>
              </a:rPr>
              <a:t>Острая форма сердечно -сосудистой недостаточности, которая характеризуется критическим нарушением кровообращения с артериальной гипотензией и признаками острого ухудшения кровоснабжения органов и тканей</a:t>
            </a:r>
            <a:r>
              <a:rPr lang="ru-RU" sz="3200" dirty="0"/>
              <a:t>.</a:t>
            </a:r>
            <a:endParaRPr lang="uk-UA" sz="3200" dirty="0"/>
          </a:p>
          <a:p>
            <a:endParaRPr lang="uk-UA" dirty="0"/>
          </a:p>
        </p:txBody>
      </p:sp>
      <p:pic>
        <p:nvPicPr>
          <p:cNvPr id="4" name="Рисунок 3">
            <a:extLst>
              <a:ext uri="{FF2B5EF4-FFF2-40B4-BE49-F238E27FC236}">
                <a16:creationId xmlns="" xmlns:a16="http://schemas.microsoft.com/office/drawing/2014/main" id="{E3C6F48E-8C2E-4ECE-A6C6-B008466FE598}"/>
              </a:ext>
            </a:extLst>
          </p:cNvPr>
          <p:cNvPicPr>
            <a:picLocks noChangeAspect="1"/>
          </p:cNvPicPr>
          <p:nvPr/>
        </p:nvPicPr>
        <p:blipFill>
          <a:blip r:embed="rId2" cstate="print"/>
          <a:stretch>
            <a:fillRect/>
          </a:stretch>
        </p:blipFill>
        <p:spPr>
          <a:xfrm>
            <a:off x="9314439" y="3979572"/>
            <a:ext cx="2877561" cy="2884868"/>
          </a:xfrm>
          <a:prstGeom prst="rect">
            <a:avLst/>
          </a:prstGeom>
        </p:spPr>
      </p:pic>
    </p:spTree>
    <p:extLst>
      <p:ext uri="{BB962C8B-B14F-4D97-AF65-F5344CB8AC3E}">
        <p14:creationId xmlns="" xmlns:p14="http://schemas.microsoft.com/office/powerpoint/2010/main" val="1528863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FF5B3C1-5AFD-449B-B4F8-CAF380846CFD}"/>
              </a:ext>
            </a:extLst>
          </p:cNvPr>
          <p:cNvSpPr>
            <a:spLocks noGrp="1"/>
          </p:cNvSpPr>
          <p:nvPr>
            <p:ph type="title"/>
          </p:nvPr>
        </p:nvSpPr>
        <p:spPr>
          <a:xfrm>
            <a:off x="92765" y="0"/>
            <a:ext cx="12099235" cy="437322"/>
          </a:xfrm>
        </p:spPr>
        <p:txBody>
          <a:bodyPr/>
          <a:lstStyle/>
          <a:p>
            <a:pPr algn="ctr"/>
            <a:r>
              <a:rPr lang="ru-RU" sz="2800" dirty="0">
                <a:solidFill>
                  <a:srgbClr val="FF0000"/>
                </a:solidFill>
                <a:effectLst/>
              </a:rPr>
              <a:t>ЛЕЧЕНИЯ АНАФИЛАКТИЧЕСКОГО ШОКА НА ДОГОСПИТАЛЬНОМ ЭТАПЕ</a:t>
            </a:r>
            <a:endParaRPr lang="uk-UA" sz="2800" dirty="0">
              <a:solidFill>
                <a:srgbClr val="FF0000"/>
              </a:solidFill>
              <a:effectLst/>
            </a:endParaRPr>
          </a:p>
        </p:txBody>
      </p:sp>
      <p:pic>
        <p:nvPicPr>
          <p:cNvPr id="16" name="Объект 15">
            <a:extLst>
              <a:ext uri="{FF2B5EF4-FFF2-40B4-BE49-F238E27FC236}">
                <a16:creationId xmlns="" xmlns:a16="http://schemas.microsoft.com/office/drawing/2014/main" id="{857025EE-5C51-4738-93FF-95D1B6468038}"/>
              </a:ext>
            </a:extLst>
          </p:cNvPr>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 y="437322"/>
            <a:ext cx="12192000" cy="6420678"/>
          </a:xfrm>
        </p:spPr>
      </p:pic>
    </p:spTree>
    <p:extLst>
      <p:ext uri="{BB962C8B-B14F-4D97-AF65-F5344CB8AC3E}">
        <p14:creationId xmlns="" xmlns:p14="http://schemas.microsoft.com/office/powerpoint/2010/main" val="2775915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A4C737F-5F57-490D-8599-AEEC6450718D}"/>
              </a:ext>
            </a:extLst>
          </p:cNvPr>
          <p:cNvSpPr>
            <a:spLocks noGrp="1"/>
          </p:cNvSpPr>
          <p:nvPr>
            <p:ph type="title"/>
          </p:nvPr>
        </p:nvSpPr>
        <p:spPr>
          <a:xfrm>
            <a:off x="1908314" y="274637"/>
            <a:ext cx="9997978" cy="1646927"/>
          </a:xfrm>
        </p:spPr>
        <p:txBody>
          <a:bodyPr/>
          <a:lstStyle/>
          <a:p>
            <a:pPr algn="ctr"/>
            <a:r>
              <a:rPr lang="ru-RU" dirty="0">
                <a:solidFill>
                  <a:srgbClr val="FF0000"/>
                </a:solidFill>
                <a:effectLst/>
              </a:rPr>
              <a:t>КОМА, ОБЩАЯ ХАРАКТЕРИСТИКА, ПРИЧИНЫ ВОЗНИКНОВЕНИЯ, ДИАГНОСТИКА И ЛЕЧЕНИЕ НА ДОГОСПИТАЛЬНОМ ЭТАПЕ.</a:t>
            </a:r>
            <a:r>
              <a:rPr lang="uk-UA" dirty="0">
                <a:effectLst/>
              </a:rPr>
              <a:t/>
            </a:r>
            <a:br>
              <a:rPr lang="uk-UA" dirty="0">
                <a:effectLst/>
              </a:rPr>
            </a:br>
            <a:endParaRPr lang="uk-UA" dirty="0"/>
          </a:p>
        </p:txBody>
      </p:sp>
      <p:sp>
        <p:nvSpPr>
          <p:cNvPr id="3" name="Объект 2">
            <a:extLst>
              <a:ext uri="{FF2B5EF4-FFF2-40B4-BE49-F238E27FC236}">
                <a16:creationId xmlns="" xmlns:a16="http://schemas.microsoft.com/office/drawing/2014/main" id="{4BF19F58-1989-4456-B120-86C1DA90535F}"/>
              </a:ext>
            </a:extLst>
          </p:cNvPr>
          <p:cNvSpPr>
            <a:spLocks noGrp="1"/>
          </p:cNvSpPr>
          <p:nvPr>
            <p:ph idx="1"/>
          </p:nvPr>
        </p:nvSpPr>
        <p:spPr>
          <a:xfrm>
            <a:off x="3180522" y="1510748"/>
            <a:ext cx="9011478" cy="5347253"/>
          </a:xfrm>
        </p:spPr>
        <p:txBody>
          <a:bodyPr>
            <a:normAutofit/>
          </a:bodyPr>
          <a:lstStyle/>
          <a:p>
            <a:pPr marL="0" indent="0">
              <a:buNone/>
            </a:pPr>
            <a:endParaRPr lang="ru-RU" b="1" dirty="0"/>
          </a:p>
          <a:p>
            <a:r>
              <a:rPr lang="ru-RU" b="1" dirty="0"/>
              <a:t>Кома </a:t>
            </a:r>
            <a:r>
              <a:rPr lang="ru-RU" dirty="0"/>
              <a:t>- состояние глубокого угнетения центральной нервной системы, которое проявляется в полной потерей сознания и нарушением регуляции жизненно важных функций организма. Между состояниями «ясное сознание» и «кома» находятся промежуточные состояния - оглушение (умеренное и глубокое) и сопор.</a:t>
            </a:r>
            <a:endParaRPr lang="uk-UA" dirty="0"/>
          </a:p>
          <a:p>
            <a:r>
              <a:rPr lang="ru-RU" b="1" dirty="0"/>
              <a:t>Умеренное оглушение</a:t>
            </a:r>
            <a:r>
              <a:rPr lang="ru-RU" dirty="0"/>
              <a:t> - умеренная сонливость, частичная дезориентация, задержка ответов на вопросы (часто требуется повторение), замедленное выполнение команд.</a:t>
            </a:r>
            <a:endParaRPr lang="uk-UA" dirty="0"/>
          </a:p>
          <a:p>
            <a:endParaRPr lang="uk-UA" dirty="0"/>
          </a:p>
        </p:txBody>
      </p:sp>
      <p:pic>
        <p:nvPicPr>
          <p:cNvPr id="5" name="Рисунок 4">
            <a:extLst>
              <a:ext uri="{FF2B5EF4-FFF2-40B4-BE49-F238E27FC236}">
                <a16:creationId xmlns="" xmlns:a16="http://schemas.microsoft.com/office/drawing/2014/main" id="{F197B86C-2C77-4687-B15A-5BF8263A7093}"/>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3856" y="1767511"/>
            <a:ext cx="2857500" cy="3168926"/>
          </a:xfrm>
          <a:prstGeom prst="rect">
            <a:avLst/>
          </a:prstGeom>
        </p:spPr>
      </p:pic>
    </p:spTree>
    <p:extLst>
      <p:ext uri="{BB962C8B-B14F-4D97-AF65-F5344CB8AC3E}">
        <p14:creationId xmlns="" xmlns:p14="http://schemas.microsoft.com/office/powerpoint/2010/main" val="1108060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8CC185F8-D54F-4541-BD3E-32DFAC980CDB}"/>
              </a:ext>
            </a:extLst>
          </p:cNvPr>
          <p:cNvSpPr>
            <a:spLocks noGrp="1"/>
          </p:cNvSpPr>
          <p:nvPr>
            <p:ph idx="1"/>
          </p:nvPr>
        </p:nvSpPr>
        <p:spPr>
          <a:xfrm>
            <a:off x="2666976" y="-106017"/>
            <a:ext cx="9525024" cy="6964017"/>
          </a:xfrm>
        </p:spPr>
        <p:txBody>
          <a:bodyPr>
            <a:normAutofit/>
          </a:bodyPr>
          <a:lstStyle/>
          <a:p>
            <a:endParaRPr lang="ru-RU" b="1" dirty="0"/>
          </a:p>
          <a:p>
            <a:endParaRPr lang="ru-RU" b="1" dirty="0"/>
          </a:p>
          <a:p>
            <a:endParaRPr lang="ru-RU" b="1" dirty="0"/>
          </a:p>
          <a:p>
            <a:r>
              <a:rPr lang="ru-RU" b="1" dirty="0"/>
              <a:t>Глубокое оглушение</a:t>
            </a:r>
            <a:r>
              <a:rPr lang="ru-RU" dirty="0"/>
              <a:t> - глубокая сонливость, дезориентация, почти полное сонное состояние, ограничения и затруднения речевого контакта, односложные ответы на повторные вопросы, выполнение только простых команд.</a:t>
            </a:r>
            <a:endParaRPr lang="uk-UA" dirty="0"/>
          </a:p>
          <a:p>
            <a:r>
              <a:rPr lang="ru-RU" b="1" dirty="0"/>
              <a:t>Сопор</a:t>
            </a:r>
            <a:r>
              <a:rPr lang="ru-RU" dirty="0"/>
              <a:t> </a:t>
            </a:r>
            <a:r>
              <a:rPr lang="ru-RU" b="1" dirty="0"/>
              <a:t>(забывчивость, сон)</a:t>
            </a:r>
            <a:r>
              <a:rPr lang="ru-RU" dirty="0"/>
              <a:t> - почти полное отсутствие сознания, сохранение целенаправленных, координируемых защитных движений, открывание глаз на болевые и звуковые раздражители, эпизодически односложные ответы на многократные повторения вопроса, </a:t>
            </a:r>
            <a:r>
              <a:rPr lang="ru-RU" dirty="0" err="1"/>
              <a:t>обездвижимость</a:t>
            </a:r>
            <a:r>
              <a:rPr lang="ru-RU" dirty="0"/>
              <a:t> или автоматизированные стереотипные движения, потеря контроля над тазовыми функциями.</a:t>
            </a:r>
            <a:endParaRPr lang="uk-UA" dirty="0"/>
          </a:p>
          <a:p>
            <a:endParaRPr lang="uk-UA" dirty="0"/>
          </a:p>
        </p:txBody>
      </p:sp>
      <p:pic>
        <p:nvPicPr>
          <p:cNvPr id="5" name="Рисунок 4">
            <a:extLst>
              <a:ext uri="{FF2B5EF4-FFF2-40B4-BE49-F238E27FC236}">
                <a16:creationId xmlns="" xmlns:a16="http://schemas.microsoft.com/office/drawing/2014/main" id="{3E1F52CA-D143-455D-A287-432475D6FE3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1192696"/>
            <a:ext cx="3061252" cy="5412891"/>
          </a:xfrm>
          <a:prstGeom prst="rect">
            <a:avLst/>
          </a:prstGeom>
        </p:spPr>
      </p:pic>
    </p:spTree>
    <p:extLst>
      <p:ext uri="{BB962C8B-B14F-4D97-AF65-F5344CB8AC3E}">
        <p14:creationId xmlns="" xmlns:p14="http://schemas.microsoft.com/office/powerpoint/2010/main" val="894686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75FB7759-CB2F-4A16-AA0B-AA9987D174BA}"/>
              </a:ext>
            </a:extLst>
          </p:cNvPr>
          <p:cNvSpPr>
            <a:spLocks noGrp="1"/>
          </p:cNvSpPr>
          <p:nvPr>
            <p:ph idx="1"/>
          </p:nvPr>
        </p:nvSpPr>
        <p:spPr>
          <a:xfrm>
            <a:off x="3008242" y="0"/>
            <a:ext cx="9183757" cy="6857999"/>
          </a:xfrm>
        </p:spPr>
        <p:txBody>
          <a:bodyPr>
            <a:normAutofit fontScale="92500" lnSpcReduction="20000"/>
          </a:bodyPr>
          <a:lstStyle/>
          <a:p>
            <a:r>
              <a:rPr lang="ru-RU" b="1" dirty="0"/>
              <a:t>Умеренная кома</a:t>
            </a:r>
            <a:r>
              <a:rPr lang="ru-RU" dirty="0"/>
              <a:t> </a:t>
            </a:r>
            <a:r>
              <a:rPr lang="ru-RU" b="1" dirty="0"/>
              <a:t>(I)</a:t>
            </a:r>
            <a:r>
              <a:rPr lang="ru-RU" dirty="0"/>
              <a:t> – невозможно разбудить, хаотические не координированные защитные движения на болевые раздражители, отсутствие открывания глаз на раздражители и контроля за тазовыми функциями, возможны легкие нарушения дыхания и сердечно - сосудистой деятельности.</a:t>
            </a:r>
            <a:endParaRPr lang="uk-UA" dirty="0"/>
          </a:p>
          <a:p>
            <a:r>
              <a:rPr lang="ru-RU" b="1" dirty="0"/>
              <a:t>Глубокая кома</a:t>
            </a:r>
            <a:r>
              <a:rPr lang="ru-RU" dirty="0"/>
              <a:t> </a:t>
            </a:r>
            <a:r>
              <a:rPr lang="ru-RU" b="1" dirty="0"/>
              <a:t>(II)</a:t>
            </a:r>
            <a:r>
              <a:rPr lang="ru-RU" dirty="0"/>
              <a:t> - невозможно разбудить, отсутствие защитных движений, нарушения мышечного тонуса, угнетение сухожильных рефлексов, грубое нарушение дыхания, сердечно - сосудистая декомпенсация.</a:t>
            </a:r>
            <a:endParaRPr lang="uk-UA" dirty="0"/>
          </a:p>
          <a:p>
            <a:r>
              <a:rPr lang="ru-RU" b="1" dirty="0"/>
              <a:t>Запредельная (терминальная) кома (III)</a:t>
            </a:r>
            <a:r>
              <a:rPr lang="ru-RU" dirty="0"/>
              <a:t> - </a:t>
            </a:r>
            <a:r>
              <a:rPr lang="ru-RU" dirty="0" err="1"/>
              <a:t>агональное</a:t>
            </a:r>
            <a:r>
              <a:rPr lang="ru-RU" dirty="0"/>
              <a:t> состояние, атония, арефлексия, витальные функции поддерживаются дыхательными аппаратами и сердечно - сосудистыми препаратами.</a:t>
            </a:r>
            <a:endParaRPr lang="uk-UA" dirty="0"/>
          </a:p>
          <a:p>
            <a:r>
              <a:rPr lang="ru-RU" b="1" dirty="0"/>
              <a:t>«Вегетативное состояние»</a:t>
            </a:r>
            <a:r>
              <a:rPr lang="ru-RU" dirty="0"/>
              <a:t> - термин, предложенный WB </a:t>
            </a:r>
            <a:r>
              <a:rPr lang="ru-RU" dirty="0" err="1"/>
              <a:t>Jennet</a:t>
            </a:r>
            <a:r>
              <a:rPr lang="ru-RU" dirty="0"/>
              <a:t> и Е </a:t>
            </a:r>
            <a:r>
              <a:rPr lang="ru-RU" dirty="0" err="1"/>
              <a:t>Plum</a:t>
            </a:r>
            <a:r>
              <a:rPr lang="ru-RU" dirty="0"/>
              <a:t> (1972) для обозначения подострых и хронических состояний после тяжелых деструктивных поражений мозга, особенно после контузии тяжелой степени. Вегетативное состояние обычно развивается вслед за коматозным и длится месяцы, а иногда и годы, включая в себя контрастное объединения грубых нарушений психики с полной потерей познавательных функций при восстановлении бодрствования и сохранении автономного и вегетативного обеспечения.</a:t>
            </a:r>
            <a:endParaRPr lang="uk-UA" dirty="0"/>
          </a:p>
          <a:p>
            <a:endParaRPr lang="uk-UA" dirty="0"/>
          </a:p>
        </p:txBody>
      </p:sp>
    </p:spTree>
    <p:extLst>
      <p:ext uri="{BB962C8B-B14F-4D97-AF65-F5344CB8AC3E}">
        <p14:creationId xmlns="" xmlns:p14="http://schemas.microsoft.com/office/powerpoint/2010/main" val="4258445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 xmlns:a16="http://schemas.microsoft.com/office/drawing/2014/main" id="{2E78486B-2D14-4ED2-A6CE-6566964320C6}"/>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p:spPr>
      </p:pic>
    </p:spTree>
    <p:extLst>
      <p:ext uri="{BB962C8B-B14F-4D97-AF65-F5344CB8AC3E}">
        <p14:creationId xmlns="" xmlns:p14="http://schemas.microsoft.com/office/powerpoint/2010/main" val="3682785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756E4FF-9316-435E-ADCF-3795FE608B87}"/>
              </a:ext>
            </a:extLst>
          </p:cNvPr>
          <p:cNvSpPr>
            <a:spLocks noGrp="1"/>
          </p:cNvSpPr>
          <p:nvPr>
            <p:ph type="title"/>
          </p:nvPr>
        </p:nvSpPr>
        <p:spPr>
          <a:xfrm>
            <a:off x="4381445" y="0"/>
            <a:ext cx="7810555" cy="731837"/>
          </a:xfrm>
        </p:spPr>
        <p:txBody>
          <a:bodyPr/>
          <a:lstStyle/>
          <a:p>
            <a:pPr algn="ctr"/>
            <a:r>
              <a:rPr lang="uk-UA" sz="4800" dirty="0" err="1">
                <a:solidFill>
                  <a:srgbClr val="FF0000"/>
                </a:solidFill>
                <a:effectLst/>
              </a:rPr>
              <a:t>Диагностика</a:t>
            </a:r>
            <a:r>
              <a:rPr lang="uk-UA" sz="4800" dirty="0">
                <a:solidFill>
                  <a:srgbClr val="FF0000"/>
                </a:solidFill>
                <a:effectLst/>
              </a:rPr>
              <a:t> ком</a:t>
            </a:r>
            <a:r>
              <a:rPr lang="ru-RU" sz="4800" dirty="0">
                <a:solidFill>
                  <a:srgbClr val="FF0000"/>
                </a:solidFill>
                <a:effectLst/>
              </a:rPr>
              <a:t>ы</a:t>
            </a:r>
            <a:endParaRPr lang="uk-UA" sz="4800" dirty="0">
              <a:solidFill>
                <a:srgbClr val="FF0000"/>
              </a:solidFill>
              <a:effectLst/>
            </a:endParaRPr>
          </a:p>
        </p:txBody>
      </p:sp>
      <p:pic>
        <p:nvPicPr>
          <p:cNvPr id="5" name="Объект 4">
            <a:extLst>
              <a:ext uri="{FF2B5EF4-FFF2-40B4-BE49-F238E27FC236}">
                <a16:creationId xmlns="" xmlns:a16="http://schemas.microsoft.com/office/drawing/2014/main" id="{AC6AF6D4-8AA4-48F6-8382-C9C023CEE3C1}"/>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214190" y="731838"/>
            <a:ext cx="7977809" cy="6126162"/>
          </a:xfrm>
        </p:spPr>
      </p:pic>
      <p:pic>
        <p:nvPicPr>
          <p:cNvPr id="7" name="Рисунок 6">
            <a:extLst>
              <a:ext uri="{FF2B5EF4-FFF2-40B4-BE49-F238E27FC236}">
                <a16:creationId xmlns="" xmlns:a16="http://schemas.microsoft.com/office/drawing/2014/main" id="{27CFAAC8-F390-43E9-9C55-221B38DE0542}"/>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6454" y="731836"/>
            <a:ext cx="4310643" cy="6126163"/>
          </a:xfrm>
          <a:prstGeom prst="rect">
            <a:avLst/>
          </a:prstGeom>
        </p:spPr>
      </p:pic>
    </p:spTree>
    <p:extLst>
      <p:ext uri="{BB962C8B-B14F-4D97-AF65-F5344CB8AC3E}">
        <p14:creationId xmlns="" xmlns:p14="http://schemas.microsoft.com/office/powerpoint/2010/main" val="1164870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8467901-8EB7-4D84-9EEA-6AF586281F3C}"/>
              </a:ext>
            </a:extLst>
          </p:cNvPr>
          <p:cNvSpPr>
            <a:spLocks noGrp="1"/>
          </p:cNvSpPr>
          <p:nvPr>
            <p:ph type="title"/>
          </p:nvPr>
        </p:nvSpPr>
        <p:spPr>
          <a:xfrm>
            <a:off x="4254762" y="0"/>
            <a:ext cx="7810555" cy="781878"/>
          </a:xfrm>
        </p:spPr>
        <p:txBody>
          <a:bodyPr/>
          <a:lstStyle/>
          <a:p>
            <a:pPr algn="ctr"/>
            <a:r>
              <a:rPr lang="uk-UA" sz="2800" dirty="0">
                <a:solidFill>
                  <a:srgbClr val="FF0000"/>
                </a:solidFill>
                <a:effectLst/>
              </a:rPr>
              <a:t>Шкала </a:t>
            </a:r>
            <a:r>
              <a:rPr lang="uk-UA" sz="2800" dirty="0" err="1">
                <a:solidFill>
                  <a:srgbClr val="FF0000"/>
                </a:solidFill>
                <a:effectLst/>
              </a:rPr>
              <a:t>комы</a:t>
            </a:r>
            <a:r>
              <a:rPr lang="uk-UA" sz="2800" dirty="0">
                <a:solidFill>
                  <a:srgbClr val="FF0000"/>
                </a:solidFill>
                <a:effectLst/>
              </a:rPr>
              <a:t> FOUR</a:t>
            </a:r>
            <a:r>
              <a:rPr lang="uk-UA" sz="2800" dirty="0">
                <a:effectLst/>
              </a:rPr>
              <a:t/>
            </a:r>
            <a:br>
              <a:rPr lang="uk-UA" sz="2800" dirty="0">
                <a:effectLst/>
              </a:rPr>
            </a:br>
            <a:endParaRPr lang="uk-UA" sz="2800" dirty="0"/>
          </a:p>
        </p:txBody>
      </p:sp>
      <p:pic>
        <p:nvPicPr>
          <p:cNvPr id="5" name="Объект 4">
            <a:extLst>
              <a:ext uri="{FF2B5EF4-FFF2-40B4-BE49-F238E27FC236}">
                <a16:creationId xmlns="" xmlns:a16="http://schemas.microsoft.com/office/drawing/2014/main" id="{68435D79-3315-416F-9E12-4FB1FAF8B254}"/>
              </a:ext>
            </a:extLst>
          </p:cNvPr>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0" y="1"/>
            <a:ext cx="4638261" cy="6858000"/>
          </a:xfrm>
        </p:spPr>
      </p:pic>
      <p:sp>
        <p:nvSpPr>
          <p:cNvPr id="7" name="Прямоугольник 6">
            <a:extLst>
              <a:ext uri="{FF2B5EF4-FFF2-40B4-BE49-F238E27FC236}">
                <a16:creationId xmlns="" xmlns:a16="http://schemas.microsoft.com/office/drawing/2014/main" id="{9025B6E3-B140-486F-B57A-2B7FCCF6F2D1}"/>
              </a:ext>
            </a:extLst>
          </p:cNvPr>
          <p:cNvSpPr/>
          <p:nvPr/>
        </p:nvSpPr>
        <p:spPr>
          <a:xfrm>
            <a:off x="4638261" y="558898"/>
            <a:ext cx="7553739" cy="6615785"/>
          </a:xfrm>
          <a:prstGeom prst="rect">
            <a:avLst/>
          </a:prstGeom>
        </p:spPr>
        <p:txBody>
          <a:bodyPr wrap="square">
            <a:spAutoFit/>
          </a:bodyPr>
          <a:lstStyle/>
          <a:p>
            <a:pPr>
              <a:lnSpc>
                <a:spcPct val="115000"/>
              </a:lnSpc>
              <a:spcAft>
                <a:spcPts val="0"/>
              </a:spcAft>
            </a:pPr>
            <a:r>
              <a:rPr lang="uk-UA" sz="1600" b="1" dirty="0" err="1">
                <a:solidFill>
                  <a:srgbClr val="000000"/>
                </a:solidFill>
                <a:latin typeface="Verdana" panose="020B0604030504040204" pitchFamily="34" charset="0"/>
                <a:ea typeface="Times New Roman" panose="02020603050405020304" pitchFamily="18" charset="0"/>
                <a:cs typeface="Times New Roman" panose="02020603050405020304" pitchFamily="18" charset="0"/>
              </a:rPr>
              <a:t>Глазные</a:t>
            </a:r>
            <a:r>
              <a:rPr lang="uk-UA" sz="16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uk-UA" sz="1600" b="1" dirty="0" err="1">
                <a:solidFill>
                  <a:srgbClr val="000000"/>
                </a:solidFill>
                <a:latin typeface="Verdana" panose="020B0604030504040204" pitchFamily="34" charset="0"/>
                <a:ea typeface="Times New Roman" panose="02020603050405020304" pitchFamily="18" charset="0"/>
                <a:cs typeface="Times New Roman" panose="02020603050405020304" pitchFamily="18" charset="0"/>
              </a:rPr>
              <a:t>реакции</a:t>
            </a:r>
            <a:r>
              <a:rPr lang="uk-UA" sz="1600"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(E)</a:t>
            </a:r>
          </a:p>
          <a:p>
            <a:r>
              <a:rPr lang="uk-UA" sz="1600" dirty="0"/>
              <a:t>(4) </a:t>
            </a:r>
            <a:r>
              <a:rPr lang="uk-UA" sz="1600" dirty="0" err="1"/>
              <a:t>Глаза</a:t>
            </a:r>
            <a:r>
              <a:rPr lang="uk-UA" sz="1600" dirty="0"/>
              <a:t> </a:t>
            </a:r>
            <a:r>
              <a:rPr lang="uk-UA" sz="1600" dirty="0" err="1"/>
              <a:t>открыты</a:t>
            </a:r>
            <a:r>
              <a:rPr lang="uk-UA" sz="1600" dirty="0"/>
              <a:t>, </a:t>
            </a:r>
            <a:r>
              <a:rPr lang="uk-UA" sz="1600" dirty="0" err="1"/>
              <a:t>слежение</a:t>
            </a:r>
            <a:r>
              <a:rPr lang="uk-UA" sz="1600" dirty="0"/>
              <a:t> и </a:t>
            </a:r>
            <a:r>
              <a:rPr lang="uk-UA" sz="1600" dirty="0" err="1"/>
              <a:t>мигание</a:t>
            </a:r>
            <a:r>
              <a:rPr lang="uk-UA" sz="1600" dirty="0"/>
              <a:t> по </a:t>
            </a:r>
            <a:r>
              <a:rPr lang="uk-UA" sz="1600" dirty="0" err="1"/>
              <a:t>команде</a:t>
            </a:r>
            <a:endParaRPr lang="uk-UA" sz="1600" dirty="0"/>
          </a:p>
          <a:p>
            <a:r>
              <a:rPr lang="uk-UA" sz="1600" dirty="0"/>
              <a:t>(3) </a:t>
            </a:r>
            <a:r>
              <a:rPr lang="uk-UA" sz="1600" dirty="0" err="1"/>
              <a:t>Глаза</a:t>
            </a:r>
            <a:r>
              <a:rPr lang="uk-UA" sz="1600" dirty="0"/>
              <a:t> </a:t>
            </a:r>
            <a:r>
              <a:rPr lang="uk-UA" sz="1600" dirty="0" err="1"/>
              <a:t>открыты</a:t>
            </a:r>
            <a:r>
              <a:rPr lang="uk-UA" sz="1600" dirty="0"/>
              <a:t>, но нет </a:t>
            </a:r>
            <a:r>
              <a:rPr lang="uk-UA" sz="1600" dirty="0" err="1"/>
              <a:t>слежения</a:t>
            </a:r>
            <a:endParaRPr lang="uk-UA" sz="1600" dirty="0"/>
          </a:p>
          <a:p>
            <a:r>
              <a:rPr lang="uk-UA" sz="1600" dirty="0"/>
              <a:t>(2) </a:t>
            </a:r>
            <a:r>
              <a:rPr lang="uk-UA" sz="1600" dirty="0" err="1"/>
              <a:t>Глаза</a:t>
            </a:r>
            <a:r>
              <a:rPr lang="uk-UA" sz="1600" dirty="0"/>
              <a:t> </a:t>
            </a:r>
            <a:r>
              <a:rPr lang="uk-UA" sz="1600" dirty="0" err="1"/>
              <a:t>закрыты</a:t>
            </a:r>
            <a:r>
              <a:rPr lang="uk-UA" sz="1600" dirty="0"/>
              <a:t>, </a:t>
            </a:r>
            <a:r>
              <a:rPr lang="uk-UA" sz="1600" dirty="0" err="1"/>
              <a:t>открываются</a:t>
            </a:r>
            <a:r>
              <a:rPr lang="uk-UA" sz="1600" dirty="0"/>
              <a:t> на </a:t>
            </a:r>
            <a:r>
              <a:rPr lang="uk-UA" sz="1600" dirty="0" err="1"/>
              <a:t>громкий</a:t>
            </a:r>
            <a:r>
              <a:rPr lang="uk-UA" sz="1600" dirty="0"/>
              <a:t> звук, но </a:t>
            </a:r>
            <a:r>
              <a:rPr lang="uk-UA" sz="1600" dirty="0" err="1"/>
              <a:t>слежения</a:t>
            </a:r>
            <a:r>
              <a:rPr lang="uk-UA" sz="1600" dirty="0"/>
              <a:t> нет</a:t>
            </a:r>
          </a:p>
          <a:p>
            <a:r>
              <a:rPr lang="uk-UA" sz="1600" dirty="0"/>
              <a:t>(1) </a:t>
            </a:r>
            <a:r>
              <a:rPr lang="uk-UA" sz="1600" dirty="0" err="1"/>
              <a:t>Глаза</a:t>
            </a:r>
            <a:r>
              <a:rPr lang="uk-UA" sz="1600" dirty="0"/>
              <a:t> </a:t>
            </a:r>
            <a:r>
              <a:rPr lang="uk-UA" sz="1600" dirty="0" err="1"/>
              <a:t>закрыты</a:t>
            </a:r>
            <a:r>
              <a:rPr lang="uk-UA" sz="1600" dirty="0"/>
              <a:t>, </a:t>
            </a:r>
            <a:r>
              <a:rPr lang="uk-UA" sz="1600" dirty="0" err="1"/>
              <a:t>открываются</a:t>
            </a:r>
            <a:r>
              <a:rPr lang="uk-UA" sz="1600" dirty="0"/>
              <a:t> на </a:t>
            </a:r>
            <a:r>
              <a:rPr lang="uk-UA" sz="1600" dirty="0" err="1"/>
              <a:t>боль</a:t>
            </a:r>
            <a:r>
              <a:rPr lang="uk-UA" sz="1600" dirty="0"/>
              <a:t>, но </a:t>
            </a:r>
            <a:r>
              <a:rPr lang="uk-UA" sz="1600" dirty="0" err="1"/>
              <a:t>слежения</a:t>
            </a:r>
            <a:r>
              <a:rPr lang="uk-UA" sz="1600" dirty="0"/>
              <a:t> нет</a:t>
            </a:r>
          </a:p>
          <a:p>
            <a:r>
              <a:rPr lang="uk-UA" sz="1600" dirty="0"/>
              <a:t>(0) </a:t>
            </a:r>
            <a:r>
              <a:rPr lang="uk-UA" sz="1600" dirty="0" err="1"/>
              <a:t>Глаза</a:t>
            </a:r>
            <a:r>
              <a:rPr lang="uk-UA" sz="1600" dirty="0"/>
              <a:t> </a:t>
            </a:r>
            <a:r>
              <a:rPr lang="uk-UA" sz="1600" dirty="0" err="1"/>
              <a:t>остаются</a:t>
            </a:r>
            <a:r>
              <a:rPr lang="uk-UA" sz="1600" dirty="0"/>
              <a:t> </a:t>
            </a:r>
            <a:r>
              <a:rPr lang="uk-UA" sz="1600" dirty="0" err="1"/>
              <a:t>закрытыми</a:t>
            </a:r>
            <a:r>
              <a:rPr lang="uk-UA" sz="1600" dirty="0"/>
              <a:t> в </a:t>
            </a:r>
            <a:r>
              <a:rPr lang="uk-UA" sz="1600" dirty="0" err="1"/>
              <a:t>ответ</a:t>
            </a:r>
            <a:r>
              <a:rPr lang="uk-UA" sz="1600" dirty="0"/>
              <a:t> на </a:t>
            </a:r>
            <a:r>
              <a:rPr lang="uk-UA" sz="1600" dirty="0" err="1"/>
              <a:t>боль</a:t>
            </a:r>
            <a:endParaRPr lang="uk-UA" sz="1600" dirty="0"/>
          </a:p>
          <a:p>
            <a:pPr>
              <a:lnSpc>
                <a:spcPct val="115000"/>
              </a:lnSpc>
            </a:pPr>
            <a:r>
              <a:rPr lang="uk-UA" sz="1600" b="1" dirty="0" err="1"/>
              <a:t>Двигательные</a:t>
            </a:r>
            <a:r>
              <a:rPr lang="uk-UA" sz="1600" b="1" dirty="0"/>
              <a:t> </a:t>
            </a:r>
            <a:r>
              <a:rPr lang="uk-UA" sz="1600" b="1" dirty="0" err="1"/>
              <a:t>реакции</a:t>
            </a:r>
            <a:r>
              <a:rPr lang="uk-UA" sz="1600" b="1" dirty="0"/>
              <a:t> (M)</a:t>
            </a:r>
            <a:endParaRPr lang="uk-UA" sz="1600" dirty="0"/>
          </a:p>
          <a:p>
            <a:r>
              <a:rPr lang="uk-UA" sz="1600" dirty="0"/>
              <a:t>(4) </a:t>
            </a:r>
            <a:r>
              <a:rPr lang="uk-UA" sz="1600" dirty="0" err="1"/>
              <a:t>Выполняет</a:t>
            </a:r>
            <a:r>
              <a:rPr lang="uk-UA" sz="1600" dirty="0"/>
              <a:t> </a:t>
            </a:r>
            <a:r>
              <a:rPr lang="uk-UA" sz="1600" dirty="0" err="1"/>
              <a:t>команды</a:t>
            </a:r>
            <a:r>
              <a:rPr lang="uk-UA" sz="1600" dirty="0"/>
              <a:t> (знак </a:t>
            </a:r>
            <a:r>
              <a:rPr lang="uk-UA" sz="1600" dirty="0" err="1"/>
              <a:t>отлично</a:t>
            </a:r>
            <a:r>
              <a:rPr lang="uk-UA" sz="1600" dirty="0"/>
              <a:t>, кулак, знак мира)</a:t>
            </a:r>
          </a:p>
          <a:p>
            <a:r>
              <a:rPr lang="uk-UA" sz="1600" dirty="0"/>
              <a:t>(3) </a:t>
            </a:r>
            <a:r>
              <a:rPr lang="uk-UA" sz="1600" dirty="0" err="1"/>
              <a:t>Локализует</a:t>
            </a:r>
            <a:r>
              <a:rPr lang="uk-UA" sz="1600" dirty="0"/>
              <a:t> </a:t>
            </a:r>
            <a:r>
              <a:rPr lang="uk-UA" sz="1600" dirty="0" err="1"/>
              <a:t>боль</a:t>
            </a:r>
            <a:endParaRPr lang="uk-UA" sz="1600" dirty="0"/>
          </a:p>
          <a:p>
            <a:r>
              <a:rPr lang="uk-UA" sz="1600" dirty="0"/>
              <a:t>(2) </a:t>
            </a:r>
            <a:r>
              <a:rPr lang="uk-UA" sz="1600" dirty="0" err="1"/>
              <a:t>Сгибательный</a:t>
            </a:r>
            <a:r>
              <a:rPr lang="uk-UA" sz="1600" dirty="0"/>
              <a:t> </a:t>
            </a:r>
            <a:r>
              <a:rPr lang="uk-UA" sz="1600" dirty="0" err="1"/>
              <a:t>ответ</a:t>
            </a:r>
            <a:r>
              <a:rPr lang="uk-UA" sz="1600" dirty="0"/>
              <a:t> на </a:t>
            </a:r>
            <a:r>
              <a:rPr lang="uk-UA" sz="1600" dirty="0" err="1"/>
              <a:t>боль</a:t>
            </a:r>
            <a:endParaRPr lang="uk-UA" sz="1600" dirty="0"/>
          </a:p>
          <a:p>
            <a:r>
              <a:rPr lang="uk-UA" sz="1600" dirty="0"/>
              <a:t>(1) </a:t>
            </a:r>
            <a:r>
              <a:rPr lang="uk-UA" sz="1600" dirty="0" err="1"/>
              <a:t>Разгибательная</a:t>
            </a:r>
            <a:r>
              <a:rPr lang="uk-UA" sz="1600" dirty="0"/>
              <a:t> поза на </a:t>
            </a:r>
            <a:r>
              <a:rPr lang="uk-UA" sz="1600" dirty="0" err="1"/>
              <a:t>боль</a:t>
            </a:r>
            <a:endParaRPr lang="uk-UA" sz="1600" dirty="0"/>
          </a:p>
          <a:p>
            <a:r>
              <a:rPr lang="uk-UA" sz="1600" dirty="0"/>
              <a:t>(0) Нет </a:t>
            </a:r>
            <a:r>
              <a:rPr lang="uk-UA" sz="1600" dirty="0" err="1"/>
              <a:t>ответа</a:t>
            </a:r>
            <a:r>
              <a:rPr lang="uk-UA" sz="1600" dirty="0"/>
              <a:t> на </a:t>
            </a:r>
            <a:r>
              <a:rPr lang="uk-UA" sz="1600" dirty="0" err="1"/>
              <a:t>боль</a:t>
            </a:r>
            <a:r>
              <a:rPr lang="uk-UA" sz="1600" dirty="0"/>
              <a:t> </a:t>
            </a:r>
            <a:r>
              <a:rPr lang="uk-UA" sz="1600" dirty="0" err="1"/>
              <a:t>или</a:t>
            </a:r>
            <a:r>
              <a:rPr lang="uk-UA" sz="1600" dirty="0"/>
              <a:t> </a:t>
            </a:r>
            <a:r>
              <a:rPr lang="uk-UA" sz="1600" dirty="0" err="1"/>
              <a:t>генерализованный</a:t>
            </a:r>
            <a:r>
              <a:rPr lang="uk-UA" sz="1600" dirty="0"/>
              <a:t> </a:t>
            </a:r>
            <a:r>
              <a:rPr lang="uk-UA" sz="1600" dirty="0" err="1"/>
              <a:t>миоклонический</a:t>
            </a:r>
            <a:r>
              <a:rPr lang="uk-UA" sz="1600" dirty="0"/>
              <a:t> </a:t>
            </a:r>
            <a:r>
              <a:rPr lang="uk-UA" sz="1600" dirty="0" err="1"/>
              <a:t>эпистатус</a:t>
            </a:r>
            <a:endParaRPr lang="uk-UA" sz="1600" dirty="0"/>
          </a:p>
          <a:p>
            <a:pPr>
              <a:lnSpc>
                <a:spcPct val="115000"/>
              </a:lnSpc>
            </a:pPr>
            <a:r>
              <a:rPr lang="uk-UA" sz="1600" b="1" dirty="0" err="1"/>
              <a:t>Стволовые</a:t>
            </a:r>
            <a:r>
              <a:rPr lang="uk-UA" sz="1600" b="1" dirty="0"/>
              <a:t> </a:t>
            </a:r>
            <a:r>
              <a:rPr lang="uk-UA" sz="1600" b="1" dirty="0" err="1"/>
              <a:t>рефлексы</a:t>
            </a:r>
            <a:r>
              <a:rPr lang="uk-UA" sz="1600" b="1" dirty="0"/>
              <a:t> (B)</a:t>
            </a:r>
            <a:endParaRPr lang="uk-UA" sz="1600" dirty="0"/>
          </a:p>
          <a:p>
            <a:r>
              <a:rPr lang="uk-UA" sz="1600" dirty="0"/>
              <a:t>(4) </a:t>
            </a:r>
            <a:r>
              <a:rPr lang="uk-UA" sz="1600" dirty="0" err="1"/>
              <a:t>Зрачковый</a:t>
            </a:r>
            <a:r>
              <a:rPr lang="uk-UA" sz="1600" dirty="0"/>
              <a:t> и </a:t>
            </a:r>
            <a:r>
              <a:rPr lang="uk-UA" sz="1600" dirty="0" err="1"/>
              <a:t>роговичный</a:t>
            </a:r>
            <a:r>
              <a:rPr lang="uk-UA" sz="1600" dirty="0"/>
              <a:t> </a:t>
            </a:r>
            <a:r>
              <a:rPr lang="uk-UA" sz="1600" dirty="0" err="1"/>
              <a:t>рефлексы</a:t>
            </a:r>
            <a:r>
              <a:rPr lang="uk-UA" sz="1600" dirty="0"/>
              <a:t> </a:t>
            </a:r>
            <a:r>
              <a:rPr lang="uk-UA" sz="1600" dirty="0" err="1"/>
              <a:t>сохранены</a:t>
            </a:r>
            <a:endParaRPr lang="uk-UA" sz="1600" dirty="0"/>
          </a:p>
          <a:p>
            <a:r>
              <a:rPr lang="uk-UA" sz="1600" dirty="0"/>
              <a:t>(3) Один </a:t>
            </a:r>
            <a:r>
              <a:rPr lang="uk-UA" sz="1600" dirty="0" err="1"/>
              <a:t>зрачок</a:t>
            </a:r>
            <a:r>
              <a:rPr lang="uk-UA" sz="1600" dirty="0"/>
              <a:t> </a:t>
            </a:r>
            <a:r>
              <a:rPr lang="uk-UA" sz="1600" dirty="0" err="1"/>
              <a:t>расширен</a:t>
            </a:r>
            <a:r>
              <a:rPr lang="uk-UA" sz="1600" dirty="0"/>
              <a:t> и не </a:t>
            </a:r>
            <a:r>
              <a:rPr lang="uk-UA" sz="1600" dirty="0" err="1"/>
              <a:t>реагирует</a:t>
            </a:r>
            <a:r>
              <a:rPr lang="uk-UA" sz="1600" dirty="0"/>
              <a:t> на </a:t>
            </a:r>
            <a:r>
              <a:rPr lang="uk-UA" sz="1600" dirty="0" err="1"/>
              <a:t>свет</a:t>
            </a:r>
            <a:endParaRPr lang="uk-UA" sz="1600" dirty="0"/>
          </a:p>
          <a:p>
            <a:r>
              <a:rPr lang="uk-UA" sz="1600" dirty="0"/>
              <a:t>(2) </a:t>
            </a:r>
            <a:r>
              <a:rPr lang="uk-UA" sz="1600" dirty="0" err="1"/>
              <a:t>Зрачковый</a:t>
            </a:r>
            <a:r>
              <a:rPr lang="uk-UA" sz="1600" dirty="0"/>
              <a:t> ИЛИ </a:t>
            </a:r>
            <a:r>
              <a:rPr lang="uk-UA" sz="1600" dirty="0" err="1"/>
              <a:t>роговичный</a:t>
            </a:r>
            <a:r>
              <a:rPr lang="uk-UA" sz="1600" dirty="0"/>
              <a:t> рефлекс </a:t>
            </a:r>
            <a:r>
              <a:rPr lang="uk-UA" sz="1600" dirty="0" err="1"/>
              <a:t>отсутствует</a:t>
            </a:r>
            <a:endParaRPr lang="uk-UA" sz="1600" dirty="0"/>
          </a:p>
          <a:p>
            <a:r>
              <a:rPr lang="uk-UA" sz="1600" dirty="0"/>
              <a:t>(1) </a:t>
            </a:r>
            <a:r>
              <a:rPr lang="uk-UA" sz="1600" dirty="0" err="1"/>
              <a:t>Зрачковый</a:t>
            </a:r>
            <a:r>
              <a:rPr lang="uk-UA" sz="1600" dirty="0"/>
              <a:t> И </a:t>
            </a:r>
            <a:r>
              <a:rPr lang="uk-UA" sz="1600" dirty="0" err="1"/>
              <a:t>роговичный</a:t>
            </a:r>
            <a:r>
              <a:rPr lang="uk-UA" sz="1600" dirty="0"/>
              <a:t> </a:t>
            </a:r>
            <a:r>
              <a:rPr lang="uk-UA" sz="1600" dirty="0" err="1"/>
              <a:t>рефлексы</a:t>
            </a:r>
            <a:r>
              <a:rPr lang="uk-UA" sz="1600" dirty="0"/>
              <a:t> </a:t>
            </a:r>
            <a:r>
              <a:rPr lang="uk-UA" sz="1600" dirty="0" err="1"/>
              <a:t>отсутствуют</a:t>
            </a:r>
            <a:endParaRPr lang="uk-UA" sz="1600" dirty="0"/>
          </a:p>
          <a:p>
            <a:r>
              <a:rPr lang="uk-UA" sz="1600" dirty="0"/>
              <a:t>(0) </a:t>
            </a:r>
            <a:r>
              <a:rPr lang="uk-UA" sz="1600" dirty="0" err="1"/>
              <a:t>Отсутствуют</a:t>
            </a:r>
            <a:r>
              <a:rPr lang="uk-UA" sz="1600" dirty="0"/>
              <a:t> </a:t>
            </a:r>
            <a:r>
              <a:rPr lang="uk-UA" sz="1600" dirty="0" err="1"/>
              <a:t>зрачковый</a:t>
            </a:r>
            <a:r>
              <a:rPr lang="uk-UA" sz="1600" dirty="0"/>
              <a:t>, </a:t>
            </a:r>
            <a:r>
              <a:rPr lang="uk-UA" sz="1600" dirty="0" err="1"/>
              <a:t>роговичный</a:t>
            </a:r>
            <a:r>
              <a:rPr lang="uk-UA" sz="1600" dirty="0"/>
              <a:t> и </a:t>
            </a:r>
            <a:r>
              <a:rPr lang="uk-UA" sz="1600" dirty="0" err="1"/>
              <a:t>кашлевой</a:t>
            </a:r>
            <a:r>
              <a:rPr lang="uk-UA" sz="1600" dirty="0"/>
              <a:t> </a:t>
            </a:r>
            <a:r>
              <a:rPr lang="uk-UA" sz="1600" dirty="0" err="1"/>
              <a:t>рефлексы</a:t>
            </a:r>
            <a:endParaRPr lang="uk-UA" sz="1600" dirty="0"/>
          </a:p>
          <a:p>
            <a:pPr>
              <a:lnSpc>
                <a:spcPct val="115000"/>
              </a:lnSpc>
            </a:pPr>
            <a:r>
              <a:rPr lang="uk-UA" sz="1600" b="1" dirty="0" err="1"/>
              <a:t>Дыхательный</a:t>
            </a:r>
            <a:r>
              <a:rPr lang="uk-UA" sz="1600" b="1" dirty="0"/>
              <a:t> </a:t>
            </a:r>
            <a:r>
              <a:rPr lang="uk-UA" sz="1600" b="1" dirty="0" err="1"/>
              <a:t>паттерн</a:t>
            </a:r>
            <a:r>
              <a:rPr lang="uk-UA" sz="1600" b="1" dirty="0"/>
              <a:t> (R)</a:t>
            </a:r>
            <a:endParaRPr lang="uk-UA" sz="1600" dirty="0"/>
          </a:p>
          <a:p>
            <a:r>
              <a:rPr lang="uk-UA" sz="1600" dirty="0"/>
              <a:t>(4) Не </a:t>
            </a:r>
            <a:r>
              <a:rPr lang="uk-UA" sz="1600" dirty="0" err="1"/>
              <a:t>интубирован</a:t>
            </a:r>
            <a:r>
              <a:rPr lang="uk-UA" sz="1600" dirty="0"/>
              <a:t>, </a:t>
            </a:r>
            <a:r>
              <a:rPr lang="uk-UA" sz="1600" dirty="0" err="1"/>
              <a:t>регулярное</a:t>
            </a:r>
            <a:r>
              <a:rPr lang="uk-UA" sz="1600" dirty="0"/>
              <a:t> </a:t>
            </a:r>
            <a:r>
              <a:rPr lang="uk-UA" sz="1600" dirty="0" err="1"/>
              <a:t>дыхание</a:t>
            </a:r>
            <a:endParaRPr lang="uk-UA" sz="1600" dirty="0"/>
          </a:p>
          <a:p>
            <a:r>
              <a:rPr lang="uk-UA" sz="1600" dirty="0"/>
              <a:t>(3) Не </a:t>
            </a:r>
            <a:r>
              <a:rPr lang="uk-UA" sz="1600" dirty="0" err="1"/>
              <a:t>интубирован</a:t>
            </a:r>
            <a:r>
              <a:rPr lang="uk-UA" sz="1600" dirty="0"/>
              <a:t>, </a:t>
            </a:r>
            <a:r>
              <a:rPr lang="uk-UA" sz="1600" dirty="0" err="1"/>
              <a:t>дыхание</a:t>
            </a:r>
            <a:r>
              <a:rPr lang="uk-UA" sz="1600" dirty="0"/>
              <a:t> </a:t>
            </a:r>
            <a:r>
              <a:rPr lang="uk-UA" sz="1600" dirty="0" err="1"/>
              <a:t>Чейна</a:t>
            </a:r>
            <a:r>
              <a:rPr lang="uk-UA" sz="1600" dirty="0"/>
              <a:t>-Стокса</a:t>
            </a:r>
          </a:p>
          <a:p>
            <a:r>
              <a:rPr lang="uk-UA" sz="1600" dirty="0"/>
              <a:t>(2) Не </a:t>
            </a:r>
            <a:r>
              <a:rPr lang="uk-UA" sz="1600" dirty="0" err="1"/>
              <a:t>интубирован</a:t>
            </a:r>
            <a:r>
              <a:rPr lang="uk-UA" sz="1600" dirty="0"/>
              <a:t>, </a:t>
            </a:r>
            <a:r>
              <a:rPr lang="uk-UA" sz="1600" dirty="0" err="1"/>
              <a:t>нерегулярное</a:t>
            </a:r>
            <a:r>
              <a:rPr lang="uk-UA" sz="1600" dirty="0"/>
              <a:t> </a:t>
            </a:r>
            <a:r>
              <a:rPr lang="uk-UA" sz="1600" dirty="0" err="1"/>
              <a:t>дыхание</a:t>
            </a:r>
            <a:endParaRPr lang="uk-UA" sz="1600" dirty="0"/>
          </a:p>
          <a:p>
            <a:r>
              <a:rPr lang="uk-UA" sz="1600" dirty="0"/>
              <a:t>(1) </a:t>
            </a:r>
            <a:r>
              <a:rPr lang="uk-UA" sz="1600" dirty="0" err="1"/>
              <a:t>Сопротивляется</a:t>
            </a:r>
            <a:r>
              <a:rPr lang="uk-UA" sz="1600" dirty="0"/>
              <a:t> </a:t>
            </a:r>
            <a:r>
              <a:rPr lang="uk-UA" sz="1600" dirty="0" err="1"/>
              <a:t>аппарату</a:t>
            </a:r>
            <a:r>
              <a:rPr lang="uk-UA" sz="1600" dirty="0"/>
              <a:t> ИВЛ</a:t>
            </a:r>
          </a:p>
          <a:p>
            <a:r>
              <a:rPr lang="uk-UA" sz="1600" dirty="0"/>
              <a:t>(0) </a:t>
            </a:r>
            <a:r>
              <a:rPr lang="uk-UA" sz="1600" dirty="0" err="1"/>
              <a:t>Полностью</a:t>
            </a:r>
            <a:r>
              <a:rPr lang="uk-UA" sz="1600" dirty="0"/>
              <a:t> </a:t>
            </a:r>
            <a:r>
              <a:rPr lang="uk-UA" sz="1600" dirty="0" err="1"/>
              <a:t>синхронен</a:t>
            </a:r>
            <a:r>
              <a:rPr lang="uk-UA" sz="1600" dirty="0"/>
              <a:t> с </a:t>
            </a:r>
            <a:r>
              <a:rPr lang="uk-UA" sz="1600" dirty="0" err="1"/>
              <a:t>аппаратом</a:t>
            </a:r>
            <a:r>
              <a:rPr lang="uk-UA" sz="1600" dirty="0"/>
              <a:t> ИВЛ </a:t>
            </a:r>
            <a:r>
              <a:rPr lang="uk-UA" sz="1600" dirty="0" err="1"/>
              <a:t>или</a:t>
            </a:r>
            <a:r>
              <a:rPr lang="uk-UA" sz="1600" dirty="0"/>
              <a:t> </a:t>
            </a:r>
            <a:r>
              <a:rPr lang="uk-UA" sz="1600" dirty="0" err="1"/>
              <a:t>апноэ</a:t>
            </a:r>
            <a:endParaRPr lang="uk-UA" sz="1600" dirty="0"/>
          </a:p>
          <a:p>
            <a:pPr>
              <a:lnSpc>
                <a:spcPct val="115000"/>
              </a:lnSpc>
              <a:spcAft>
                <a:spcPts val="0"/>
              </a:spcAft>
            </a:pPr>
            <a:endParaRPr lang="uk-UA"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490352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628BB27-F56B-4578-824B-62EA1BCAE8E6}"/>
              </a:ext>
            </a:extLst>
          </p:cNvPr>
          <p:cNvSpPr>
            <a:spLocks noGrp="1"/>
          </p:cNvSpPr>
          <p:nvPr>
            <p:ph type="title"/>
          </p:nvPr>
        </p:nvSpPr>
        <p:spPr>
          <a:xfrm>
            <a:off x="1577008" y="0"/>
            <a:ext cx="10501561" cy="731836"/>
          </a:xfrm>
        </p:spPr>
        <p:txBody>
          <a:bodyPr/>
          <a:lstStyle/>
          <a:p>
            <a:pPr algn="ctr"/>
            <a:r>
              <a:rPr lang="ru-RU" sz="4800" dirty="0">
                <a:solidFill>
                  <a:srgbClr val="FF0000"/>
                </a:solidFill>
                <a:effectLst/>
              </a:rPr>
              <a:t>Причины комы</a:t>
            </a:r>
            <a:endParaRPr lang="uk-UA" sz="4800" dirty="0">
              <a:solidFill>
                <a:srgbClr val="FF0000"/>
              </a:solidFill>
              <a:effectLst/>
            </a:endParaRPr>
          </a:p>
        </p:txBody>
      </p:sp>
      <p:sp>
        <p:nvSpPr>
          <p:cNvPr id="3" name="Объект 2">
            <a:extLst>
              <a:ext uri="{FF2B5EF4-FFF2-40B4-BE49-F238E27FC236}">
                <a16:creationId xmlns="" xmlns:a16="http://schemas.microsoft.com/office/drawing/2014/main" id="{841A3137-149E-421D-BBB8-EBD3FFECB512}"/>
              </a:ext>
            </a:extLst>
          </p:cNvPr>
          <p:cNvSpPr>
            <a:spLocks noGrp="1"/>
          </p:cNvSpPr>
          <p:nvPr>
            <p:ph idx="1"/>
          </p:nvPr>
        </p:nvSpPr>
        <p:spPr>
          <a:xfrm>
            <a:off x="4306957" y="583096"/>
            <a:ext cx="7885044" cy="6274905"/>
          </a:xfrm>
        </p:spPr>
        <p:txBody>
          <a:bodyPr>
            <a:normAutofit fontScale="70000" lnSpcReduction="20000"/>
          </a:bodyPr>
          <a:lstStyle/>
          <a:p>
            <a:pPr marL="0" indent="0" algn="just">
              <a:buNone/>
            </a:pPr>
            <a:endParaRPr lang="ru-RU" dirty="0"/>
          </a:p>
          <a:p>
            <a:pPr algn="just"/>
            <a:r>
              <a:rPr lang="ru-RU" dirty="0"/>
              <a:t> - Кровоизлияние:</a:t>
            </a:r>
          </a:p>
          <a:p>
            <a:pPr algn="just"/>
            <a:r>
              <a:rPr lang="ru-RU" dirty="0"/>
              <a:t>  - паренхиматозные;</a:t>
            </a:r>
          </a:p>
          <a:p>
            <a:pPr algn="just"/>
            <a:r>
              <a:rPr lang="ru-RU" dirty="0"/>
              <a:t>  - эпидуральные;</a:t>
            </a:r>
          </a:p>
          <a:p>
            <a:pPr algn="just"/>
            <a:r>
              <a:rPr lang="ru-RU" dirty="0"/>
              <a:t>  - </a:t>
            </a:r>
            <a:r>
              <a:rPr lang="ru-RU" dirty="0" err="1"/>
              <a:t>субдуральные</a:t>
            </a:r>
            <a:r>
              <a:rPr lang="ru-RU" dirty="0"/>
              <a:t>;</a:t>
            </a:r>
          </a:p>
          <a:p>
            <a:pPr algn="just"/>
            <a:r>
              <a:rPr lang="ru-RU" dirty="0"/>
              <a:t>  - кровоизлияния в гипофиз.</a:t>
            </a:r>
          </a:p>
          <a:p>
            <a:pPr algn="just"/>
            <a:r>
              <a:rPr lang="ru-RU" dirty="0"/>
              <a:t> - Большие ПОЛУШАРНЫМ инфаркты.</a:t>
            </a:r>
          </a:p>
          <a:p>
            <a:pPr algn="just"/>
            <a:r>
              <a:rPr lang="ru-RU" dirty="0"/>
              <a:t> - Опухоли:</a:t>
            </a:r>
          </a:p>
          <a:p>
            <a:pPr algn="just"/>
            <a:r>
              <a:rPr lang="ru-RU" dirty="0"/>
              <a:t>  - первичные;</a:t>
            </a:r>
          </a:p>
          <a:p>
            <a:pPr algn="just"/>
            <a:r>
              <a:rPr lang="ru-RU" dirty="0"/>
              <a:t>  - метастатические.</a:t>
            </a:r>
          </a:p>
          <a:p>
            <a:pPr algn="just"/>
            <a:r>
              <a:rPr lang="ru-RU" dirty="0"/>
              <a:t> - Абсцессы:</a:t>
            </a:r>
          </a:p>
          <a:p>
            <a:pPr algn="just"/>
            <a:r>
              <a:rPr lang="ru-RU" dirty="0"/>
              <a:t>  - внутримозговые;</a:t>
            </a:r>
          </a:p>
          <a:p>
            <a:pPr algn="just"/>
            <a:r>
              <a:rPr lang="ru-RU" dirty="0"/>
              <a:t>  - </a:t>
            </a:r>
            <a:r>
              <a:rPr lang="ru-RU" dirty="0" err="1"/>
              <a:t>субдуральные</a:t>
            </a:r>
            <a:r>
              <a:rPr lang="ru-RU" dirty="0"/>
              <a:t>.</a:t>
            </a:r>
          </a:p>
          <a:p>
            <a:pPr algn="just"/>
            <a:r>
              <a:rPr lang="ru-RU" dirty="0"/>
              <a:t> Повреждения, обусловленные сдавлением мозга:</a:t>
            </a:r>
          </a:p>
          <a:p>
            <a:pPr algn="just"/>
            <a:r>
              <a:rPr lang="ru-RU" dirty="0"/>
              <a:t>  - кровоизлияния в мозжечок;</a:t>
            </a:r>
          </a:p>
          <a:p>
            <a:pPr algn="just"/>
            <a:r>
              <a:rPr lang="ru-RU" dirty="0"/>
              <a:t>  - </a:t>
            </a:r>
            <a:r>
              <a:rPr lang="ru-RU" dirty="0" err="1"/>
              <a:t>субдуральные</a:t>
            </a:r>
            <a:r>
              <a:rPr lang="ru-RU" dirty="0"/>
              <a:t> или эпидуральные гематомы в задней черепной ямке;</a:t>
            </a:r>
          </a:p>
          <a:p>
            <a:pPr algn="just"/>
            <a:r>
              <a:rPr lang="ru-RU" dirty="0"/>
              <a:t>  - инфаркты мозжечка;</a:t>
            </a:r>
          </a:p>
          <a:p>
            <a:pPr algn="just"/>
            <a:r>
              <a:rPr lang="ru-RU" dirty="0"/>
              <a:t>  - опухоли мозжечка.</a:t>
            </a:r>
          </a:p>
          <a:p>
            <a:pPr algn="just"/>
            <a:r>
              <a:rPr lang="ru-RU" dirty="0"/>
              <a:t> Ишемические повреждения:</a:t>
            </a:r>
          </a:p>
          <a:p>
            <a:pPr algn="just"/>
            <a:r>
              <a:rPr lang="ru-RU" dirty="0"/>
              <a:t>  - кровоизлияния в мост мозга</a:t>
            </a:r>
          </a:p>
          <a:p>
            <a:pPr algn="just"/>
            <a:r>
              <a:rPr lang="ru-RU" dirty="0"/>
              <a:t>  - инфаркты ствола мозга.</a:t>
            </a:r>
            <a:endParaRPr lang="uk-UA" dirty="0"/>
          </a:p>
        </p:txBody>
      </p:sp>
      <p:pic>
        <p:nvPicPr>
          <p:cNvPr id="5" name="Рисунок 4">
            <a:extLst>
              <a:ext uri="{FF2B5EF4-FFF2-40B4-BE49-F238E27FC236}">
                <a16:creationId xmlns="" xmlns:a16="http://schemas.microsoft.com/office/drawing/2014/main" id="{FDDA2419-D54F-4655-B4C4-F37DCBE7748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4352552" cy="6858000"/>
          </a:xfrm>
          <a:prstGeom prst="rect">
            <a:avLst/>
          </a:prstGeom>
        </p:spPr>
      </p:pic>
    </p:spTree>
    <p:extLst>
      <p:ext uri="{BB962C8B-B14F-4D97-AF65-F5344CB8AC3E}">
        <p14:creationId xmlns="" xmlns:p14="http://schemas.microsoft.com/office/powerpoint/2010/main" val="17596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900E0D7-D693-4657-9A42-3158C9B41031}"/>
              </a:ext>
            </a:extLst>
          </p:cNvPr>
          <p:cNvSpPr>
            <a:spLocks noGrp="1"/>
          </p:cNvSpPr>
          <p:nvPr>
            <p:ph type="title"/>
          </p:nvPr>
        </p:nvSpPr>
        <p:spPr>
          <a:xfrm>
            <a:off x="4381445" y="0"/>
            <a:ext cx="7810555" cy="927652"/>
          </a:xfrm>
        </p:spPr>
        <p:txBody>
          <a:bodyPr/>
          <a:lstStyle/>
          <a:p>
            <a:pPr algn="ctr"/>
            <a:r>
              <a:rPr lang="ru-RU" sz="4000" dirty="0">
                <a:solidFill>
                  <a:srgbClr val="FF0000"/>
                </a:solidFill>
                <a:effectLst/>
              </a:rPr>
              <a:t>КЕТОАЦИДОТИЧЕСКАЯ КОМА</a:t>
            </a:r>
            <a:endParaRPr lang="uk-UA" sz="4000" dirty="0">
              <a:solidFill>
                <a:srgbClr val="FF0000"/>
              </a:solidFill>
            </a:endParaRPr>
          </a:p>
        </p:txBody>
      </p:sp>
      <p:pic>
        <p:nvPicPr>
          <p:cNvPr id="5" name="Объект 4">
            <a:extLst>
              <a:ext uri="{FF2B5EF4-FFF2-40B4-BE49-F238E27FC236}">
                <a16:creationId xmlns="" xmlns:a16="http://schemas.microsoft.com/office/drawing/2014/main" id="{8A1B46E1-B831-4BDB-84CE-3CC3D2DC1A8D}"/>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808383"/>
            <a:ext cx="12192000" cy="6049617"/>
          </a:xfrm>
        </p:spPr>
      </p:pic>
    </p:spTree>
    <p:extLst>
      <p:ext uri="{BB962C8B-B14F-4D97-AF65-F5344CB8AC3E}">
        <p14:creationId xmlns="" xmlns:p14="http://schemas.microsoft.com/office/powerpoint/2010/main" val="1807834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 xmlns:a16="http://schemas.microsoft.com/office/drawing/2014/main" id="{2A4457CA-B285-4524-8776-A94C21E236E0}"/>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92764"/>
            <a:ext cx="7726017" cy="6950764"/>
          </a:xfrm>
        </p:spPr>
      </p:pic>
      <p:pic>
        <p:nvPicPr>
          <p:cNvPr id="6" name="Picture 5">
            <a:extLst>
              <a:ext uri="{FF2B5EF4-FFF2-40B4-BE49-F238E27FC236}">
                <a16:creationId xmlns="" xmlns:a16="http://schemas.microsoft.com/office/drawing/2014/main" id="{A06A87A4-917C-43EA-B20E-6520A0E025C5}"/>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26017" y="-92764"/>
            <a:ext cx="4465983" cy="6950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33432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C01F3E5D-2CEB-4ED2-B4FB-92ADED04F1FD}"/>
              </a:ext>
            </a:extLst>
          </p:cNvPr>
          <p:cNvSpPr>
            <a:spLocks noGrp="1"/>
          </p:cNvSpPr>
          <p:nvPr>
            <p:ph idx="1"/>
          </p:nvPr>
        </p:nvSpPr>
        <p:spPr>
          <a:xfrm>
            <a:off x="2820472" y="0"/>
            <a:ext cx="9371528" cy="6857999"/>
          </a:xfrm>
        </p:spPr>
        <p:txBody>
          <a:bodyPr>
            <a:normAutofit/>
          </a:bodyPr>
          <a:lstStyle/>
          <a:p>
            <a:pPr marL="0" indent="0" algn="ctr">
              <a:buNone/>
            </a:pPr>
            <a:r>
              <a:rPr lang="ru-RU" sz="2400" b="1" dirty="0">
                <a:solidFill>
                  <a:srgbClr val="FF0000"/>
                </a:solidFill>
                <a:latin typeface="Times New Roman" pitchFamily="18" charset="0"/>
                <a:cs typeface="Times New Roman" pitchFamily="18" charset="0"/>
              </a:rPr>
              <a:t>Основными причинами кардиогенного шока являются:</a:t>
            </a:r>
            <a:endParaRPr lang="uk-UA" sz="2400" b="1" dirty="0">
              <a:solidFill>
                <a:srgbClr val="FF0000"/>
              </a:solidFill>
              <a:latin typeface="Times New Roman" pitchFamily="18" charset="0"/>
              <a:cs typeface="Times New Roman" pitchFamily="18" charset="0"/>
            </a:endParaRPr>
          </a:p>
          <a:p>
            <a:r>
              <a:rPr lang="ru-RU" sz="2400" b="1" dirty="0">
                <a:latin typeface="Times New Roman" pitchFamily="18" charset="0"/>
                <a:cs typeface="Times New Roman" pitchFamily="18" charset="0"/>
              </a:rPr>
              <a:t>1. Обширный некроз стенки левого желудочка (40% массы);</a:t>
            </a:r>
            <a:endParaRPr lang="uk-UA" sz="2400" b="1" dirty="0">
              <a:latin typeface="Times New Roman" pitchFamily="18" charset="0"/>
              <a:cs typeface="Times New Roman" pitchFamily="18" charset="0"/>
            </a:endParaRPr>
          </a:p>
          <a:p>
            <a:r>
              <a:rPr lang="ru-RU" sz="2400" b="1" dirty="0">
                <a:latin typeface="Times New Roman" pitchFamily="18" charset="0"/>
                <a:cs typeface="Times New Roman" pitchFamily="18" charset="0"/>
              </a:rPr>
              <a:t>2. Медленно текущий разрыв миокарда;</a:t>
            </a:r>
            <a:endParaRPr lang="uk-UA" sz="2400" b="1" dirty="0">
              <a:latin typeface="Times New Roman" pitchFamily="18" charset="0"/>
              <a:cs typeface="Times New Roman" pitchFamily="18" charset="0"/>
            </a:endParaRPr>
          </a:p>
          <a:p>
            <a:r>
              <a:rPr lang="ru-RU" sz="2400" b="1" dirty="0">
                <a:latin typeface="Times New Roman" pitchFamily="18" charset="0"/>
                <a:cs typeface="Times New Roman" pitchFamily="18" charset="0"/>
              </a:rPr>
              <a:t>3. Острая аневризма;</a:t>
            </a:r>
            <a:endParaRPr lang="uk-UA" sz="2400" b="1" dirty="0">
              <a:latin typeface="Times New Roman" pitchFamily="18" charset="0"/>
              <a:cs typeface="Times New Roman" pitchFamily="18" charset="0"/>
            </a:endParaRPr>
          </a:p>
          <a:p>
            <a:r>
              <a:rPr lang="ru-RU" sz="2400" b="1" dirty="0">
                <a:latin typeface="Times New Roman" pitchFamily="18" charset="0"/>
                <a:cs typeface="Times New Roman" pitchFamily="18" charset="0"/>
              </a:rPr>
              <a:t>4. Сложные нарушения ритма и проводимости.</a:t>
            </a:r>
            <a:endParaRPr lang="uk-UA" sz="2400" b="1" dirty="0">
              <a:latin typeface="Times New Roman" pitchFamily="18" charset="0"/>
              <a:cs typeface="Times New Roman" pitchFamily="18" charset="0"/>
            </a:endParaRPr>
          </a:p>
          <a:p>
            <a:pPr marL="0" indent="0" algn="ctr">
              <a:buNone/>
            </a:pPr>
            <a:r>
              <a:rPr lang="ru-RU" sz="2400" b="1" dirty="0">
                <a:solidFill>
                  <a:srgbClr val="FF0000"/>
                </a:solidFill>
                <a:latin typeface="Times New Roman" pitchFamily="18" charset="0"/>
                <a:cs typeface="Times New Roman" pitchFamily="18" charset="0"/>
              </a:rPr>
              <a:t>Различают следующие виды кардиогенного шока (Е.И. Чазов, 1970):</a:t>
            </a:r>
            <a:endParaRPr lang="uk-UA" sz="2400" b="1" dirty="0">
              <a:solidFill>
                <a:srgbClr val="FF0000"/>
              </a:solidFill>
              <a:latin typeface="Times New Roman" pitchFamily="18" charset="0"/>
              <a:cs typeface="Times New Roman" pitchFamily="18" charset="0"/>
            </a:endParaRPr>
          </a:p>
          <a:p>
            <a:r>
              <a:rPr lang="ru-RU" sz="2400" b="1" dirty="0">
                <a:latin typeface="Times New Roman" pitchFamily="18" charset="0"/>
                <a:cs typeface="Times New Roman" pitchFamily="18" charset="0"/>
              </a:rPr>
              <a:t>-Действительный (</a:t>
            </a:r>
            <a:r>
              <a:rPr lang="ru-RU" sz="2400" b="1" dirty="0" err="1">
                <a:latin typeface="Times New Roman" pitchFamily="18" charset="0"/>
                <a:cs typeface="Times New Roman" pitchFamily="18" charset="0"/>
              </a:rPr>
              <a:t>сократительний</a:t>
            </a:r>
            <a:r>
              <a:rPr lang="ru-RU" sz="2400" b="1" dirty="0">
                <a:latin typeface="Times New Roman" pitchFamily="18" charset="0"/>
                <a:cs typeface="Times New Roman" pitchFamily="18" charset="0"/>
              </a:rPr>
              <a:t>) средне -тяжелый и трудный;</a:t>
            </a:r>
            <a:endParaRPr lang="uk-UA" sz="2400" b="1" dirty="0">
              <a:latin typeface="Times New Roman" pitchFamily="18" charset="0"/>
              <a:cs typeface="Times New Roman" pitchFamily="18" charset="0"/>
            </a:endParaRPr>
          </a:p>
          <a:p>
            <a:r>
              <a:rPr lang="ru-RU" sz="2400" b="1" dirty="0">
                <a:latin typeface="Times New Roman" pitchFamily="18" charset="0"/>
                <a:cs typeface="Times New Roman" pitchFamily="18" charset="0"/>
              </a:rPr>
              <a:t>-Рефлекторный (болевой);</a:t>
            </a:r>
            <a:endParaRPr lang="uk-UA" sz="2400" b="1" dirty="0">
              <a:latin typeface="Times New Roman" pitchFamily="18" charset="0"/>
              <a:cs typeface="Times New Roman" pitchFamily="18" charset="0"/>
            </a:endParaRPr>
          </a:p>
          <a:p>
            <a:r>
              <a:rPr lang="ru-RU" sz="2400" b="1" dirty="0">
                <a:latin typeface="Times New Roman" pitchFamily="18" charset="0"/>
                <a:cs typeface="Times New Roman" pitchFamily="18" charset="0"/>
              </a:rPr>
              <a:t>-Аритмичный;</a:t>
            </a:r>
            <a:endParaRPr lang="uk-UA" sz="2400" b="1" dirty="0">
              <a:latin typeface="Times New Roman" pitchFamily="18" charset="0"/>
              <a:cs typeface="Times New Roman" pitchFamily="18" charset="0"/>
            </a:endParaRPr>
          </a:p>
          <a:p>
            <a:r>
              <a:rPr lang="ru-RU" sz="2400" b="1" dirty="0">
                <a:latin typeface="Times New Roman" pitchFamily="18" charset="0"/>
                <a:cs typeface="Times New Roman" pitchFamily="18" charset="0"/>
              </a:rPr>
              <a:t>-Медикаментозный;</a:t>
            </a:r>
            <a:endParaRPr lang="uk-UA" sz="2400" b="1" dirty="0">
              <a:latin typeface="Times New Roman" pitchFamily="18" charset="0"/>
              <a:cs typeface="Times New Roman" pitchFamily="18" charset="0"/>
            </a:endParaRPr>
          </a:p>
          <a:p>
            <a:r>
              <a:rPr lang="ru-RU" sz="2400" b="1" dirty="0">
                <a:latin typeface="Times New Roman" pitchFamily="18" charset="0"/>
                <a:cs typeface="Times New Roman" pitchFamily="18" charset="0"/>
              </a:rPr>
              <a:t>-Медленно текущий;</a:t>
            </a:r>
            <a:endParaRPr lang="uk-UA" sz="2400" b="1" dirty="0">
              <a:latin typeface="Times New Roman" pitchFamily="18" charset="0"/>
              <a:cs typeface="Times New Roman" pitchFamily="18" charset="0"/>
            </a:endParaRPr>
          </a:p>
          <a:p>
            <a:r>
              <a:rPr lang="ru-RU" sz="2400" b="1" dirty="0">
                <a:latin typeface="Times New Roman" pitchFamily="18" charset="0"/>
                <a:cs typeface="Times New Roman" pitchFamily="18" charset="0"/>
              </a:rPr>
              <a:t>-Связан с разрывом миокарда;</a:t>
            </a:r>
            <a:endParaRPr lang="uk-UA" sz="2400" b="1" dirty="0">
              <a:latin typeface="Times New Roman" pitchFamily="18" charset="0"/>
              <a:cs typeface="Times New Roman" pitchFamily="18" charset="0"/>
            </a:endParaRPr>
          </a:p>
          <a:p>
            <a:r>
              <a:rPr lang="ru-RU" sz="2400" b="1" dirty="0">
                <a:latin typeface="Times New Roman" pitchFamily="18" charset="0"/>
                <a:cs typeface="Times New Roman" pitchFamily="18" charset="0"/>
              </a:rPr>
              <a:t>-</a:t>
            </a:r>
            <a:r>
              <a:rPr lang="ru-RU" sz="2400" b="1" dirty="0" err="1">
                <a:latin typeface="Times New Roman" pitchFamily="18" charset="0"/>
                <a:cs typeface="Times New Roman" pitchFamily="18" charset="0"/>
              </a:rPr>
              <a:t>Ареактивный</a:t>
            </a:r>
            <a:r>
              <a:rPr lang="ru-RU" sz="2400" b="1" dirty="0">
                <a:latin typeface="Times New Roman" pitchFamily="18" charset="0"/>
                <a:cs typeface="Times New Roman" pitchFamily="18" charset="0"/>
              </a:rPr>
              <a:t>.</a:t>
            </a:r>
            <a:endParaRPr lang="uk-UA" sz="2400" b="1" dirty="0">
              <a:latin typeface="Times New Roman" pitchFamily="18" charset="0"/>
              <a:cs typeface="Times New Roman" pitchFamily="18" charset="0"/>
            </a:endParaRPr>
          </a:p>
          <a:p>
            <a:endParaRPr lang="uk-UA" sz="24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126455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DB46C57-B9D6-4558-A6F4-9C52DE12AF67}"/>
              </a:ext>
            </a:extLst>
          </p:cNvPr>
          <p:cNvSpPr>
            <a:spLocks noGrp="1"/>
          </p:cNvSpPr>
          <p:nvPr>
            <p:ph type="title"/>
          </p:nvPr>
        </p:nvSpPr>
        <p:spPr>
          <a:xfrm>
            <a:off x="4268014" y="278296"/>
            <a:ext cx="7810555" cy="1143000"/>
          </a:xfrm>
        </p:spPr>
        <p:txBody>
          <a:bodyPr/>
          <a:lstStyle/>
          <a:p>
            <a:pPr algn="ctr"/>
            <a:r>
              <a:rPr lang="ru-RU" sz="4000" i="1" u="sng" dirty="0">
                <a:solidFill>
                  <a:srgbClr val="FF0000"/>
                </a:solidFill>
                <a:effectLst/>
              </a:rPr>
              <a:t>Лечение на догоспитальном </a:t>
            </a:r>
            <a:r>
              <a:rPr lang="ru-RU" sz="4000" i="1" u="sng" dirty="0" err="1">
                <a:solidFill>
                  <a:srgbClr val="FF0000"/>
                </a:solidFill>
                <a:effectLst/>
              </a:rPr>
              <a:t>етапе</a:t>
            </a:r>
            <a:r>
              <a:rPr lang="uk-UA" dirty="0">
                <a:effectLst/>
              </a:rPr>
              <a:t/>
            </a:r>
            <a:br>
              <a:rPr lang="uk-UA" dirty="0">
                <a:effectLst/>
              </a:rPr>
            </a:br>
            <a:endParaRPr lang="uk-UA" dirty="0"/>
          </a:p>
        </p:txBody>
      </p:sp>
      <p:sp>
        <p:nvSpPr>
          <p:cNvPr id="3" name="Объект 2">
            <a:extLst>
              <a:ext uri="{FF2B5EF4-FFF2-40B4-BE49-F238E27FC236}">
                <a16:creationId xmlns="" xmlns:a16="http://schemas.microsoft.com/office/drawing/2014/main" id="{AE88728D-D3E2-4FC5-8072-1AC817DF2BEA}"/>
              </a:ext>
            </a:extLst>
          </p:cNvPr>
          <p:cNvSpPr>
            <a:spLocks noGrp="1"/>
          </p:cNvSpPr>
          <p:nvPr>
            <p:ph idx="1"/>
          </p:nvPr>
        </p:nvSpPr>
        <p:spPr>
          <a:xfrm>
            <a:off x="2570922" y="1113183"/>
            <a:ext cx="9621078" cy="5744817"/>
          </a:xfrm>
        </p:spPr>
        <p:txBody>
          <a:bodyPr>
            <a:normAutofit/>
          </a:bodyPr>
          <a:lstStyle/>
          <a:p>
            <a:r>
              <a:rPr lang="ru-RU" dirty="0"/>
              <a:t>Неотложная помощь во время транспортировки в стационар:</a:t>
            </a:r>
            <a:endParaRPr lang="uk-UA" dirty="0"/>
          </a:p>
          <a:p>
            <a:r>
              <a:rPr lang="ru-RU" dirty="0"/>
              <a:t>1. Внутривенно (в/в) 0,9% раствор натрия хлорида - до 1л/ч.</a:t>
            </a:r>
            <a:endParaRPr lang="uk-UA" dirty="0"/>
          </a:p>
          <a:p>
            <a:r>
              <a:rPr lang="ru-RU" dirty="0"/>
              <a:t>2. Инсулин внутримышечно (в/м) 20 ЕД.</a:t>
            </a:r>
            <a:endParaRPr lang="uk-UA" dirty="0"/>
          </a:p>
          <a:p>
            <a:r>
              <a:rPr lang="ru-RU" dirty="0"/>
              <a:t>Общая схема лечения:</a:t>
            </a:r>
            <a:endParaRPr lang="uk-UA" dirty="0"/>
          </a:p>
          <a:p>
            <a:r>
              <a:rPr lang="ru-RU" dirty="0"/>
              <a:t>1. Ликвидации инсулиновой недостаточности.</a:t>
            </a:r>
            <a:endParaRPr lang="uk-UA" dirty="0"/>
          </a:p>
          <a:p>
            <a:r>
              <a:rPr lang="ru-RU" dirty="0"/>
              <a:t>2. </a:t>
            </a:r>
            <a:r>
              <a:rPr lang="ru-RU" dirty="0" err="1"/>
              <a:t>Регидратация</a:t>
            </a:r>
            <a:r>
              <a:rPr lang="ru-RU" dirty="0"/>
              <a:t>.</a:t>
            </a:r>
            <a:endParaRPr lang="uk-UA" dirty="0"/>
          </a:p>
          <a:p>
            <a:r>
              <a:rPr lang="ru-RU" dirty="0"/>
              <a:t>3. Восстановление электролитного состава крови.</a:t>
            </a:r>
            <a:endParaRPr lang="uk-UA" dirty="0"/>
          </a:p>
          <a:p>
            <a:r>
              <a:rPr lang="ru-RU" dirty="0"/>
              <a:t>4. Восстановление запасов глюкозы (гликогена).</a:t>
            </a:r>
            <a:endParaRPr lang="uk-UA" dirty="0"/>
          </a:p>
          <a:p>
            <a:r>
              <a:rPr lang="ru-RU" dirty="0"/>
              <a:t>5. Восстановление кислотно-щелочного равновесия (КЛР).</a:t>
            </a:r>
            <a:endParaRPr lang="uk-UA" dirty="0"/>
          </a:p>
          <a:p>
            <a:r>
              <a:rPr lang="ru-RU" dirty="0"/>
              <a:t>6. Диагностика и лечение заболеваний, вызвали кому.</a:t>
            </a:r>
            <a:endParaRPr lang="uk-UA" dirty="0"/>
          </a:p>
          <a:p>
            <a:r>
              <a:rPr lang="ru-RU" dirty="0"/>
              <a:t>7. Восстановления и поддержания функции внутренних органов.</a:t>
            </a:r>
            <a:endParaRPr lang="uk-UA" dirty="0"/>
          </a:p>
          <a:p>
            <a:endParaRPr lang="uk-UA" dirty="0"/>
          </a:p>
        </p:txBody>
      </p:sp>
    </p:spTree>
    <p:extLst>
      <p:ext uri="{BB962C8B-B14F-4D97-AF65-F5344CB8AC3E}">
        <p14:creationId xmlns="" xmlns:p14="http://schemas.microsoft.com/office/powerpoint/2010/main" val="224506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32357E1-F194-4AE1-8BA6-58C4CCA71FCD}"/>
              </a:ext>
            </a:extLst>
          </p:cNvPr>
          <p:cNvSpPr>
            <a:spLocks noGrp="1"/>
          </p:cNvSpPr>
          <p:nvPr>
            <p:ph type="title"/>
          </p:nvPr>
        </p:nvSpPr>
        <p:spPr>
          <a:xfrm>
            <a:off x="4241509" y="115336"/>
            <a:ext cx="7810555" cy="1143000"/>
          </a:xfrm>
        </p:spPr>
        <p:txBody>
          <a:bodyPr/>
          <a:lstStyle/>
          <a:p>
            <a:pPr algn="ctr"/>
            <a:r>
              <a:rPr lang="ru-RU" dirty="0">
                <a:solidFill>
                  <a:srgbClr val="FF0000"/>
                </a:solidFill>
                <a:effectLst/>
              </a:rPr>
              <a:t>ГИПЕРОСМОЛЯРНАЯ</a:t>
            </a:r>
            <a:r>
              <a:rPr lang="ru-RU" dirty="0">
                <a:effectLst/>
              </a:rPr>
              <a:t> </a:t>
            </a:r>
            <a:r>
              <a:rPr lang="ru-RU" sz="4000" dirty="0">
                <a:solidFill>
                  <a:srgbClr val="FF0000"/>
                </a:solidFill>
                <a:effectLst/>
              </a:rPr>
              <a:t>КОМА</a:t>
            </a:r>
            <a:r>
              <a:rPr lang="uk-UA" dirty="0">
                <a:effectLst/>
              </a:rPr>
              <a:t/>
            </a:r>
            <a:br>
              <a:rPr lang="uk-UA" dirty="0">
                <a:effectLst/>
              </a:rPr>
            </a:br>
            <a:endParaRPr lang="uk-UA" sz="4000" dirty="0">
              <a:solidFill>
                <a:srgbClr val="FF0000"/>
              </a:solidFill>
            </a:endParaRPr>
          </a:p>
        </p:txBody>
      </p:sp>
      <p:pic>
        <p:nvPicPr>
          <p:cNvPr id="4" name="Picture 2" descr="http://www.med.znate.ru/tw_refs/32/31455/31455_html_m726f352b.png">
            <a:extLst>
              <a:ext uri="{FF2B5EF4-FFF2-40B4-BE49-F238E27FC236}">
                <a16:creationId xmlns="" xmlns:a16="http://schemas.microsoft.com/office/drawing/2014/main" id="{8D2E3D66-961C-4A40-8D57-24986ADD0A4B}"/>
              </a:ext>
            </a:extLst>
          </p:cNvPr>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1271588"/>
            <a:ext cx="5486400" cy="558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Прямоугольник 4">
            <a:extLst>
              <a:ext uri="{FF2B5EF4-FFF2-40B4-BE49-F238E27FC236}">
                <a16:creationId xmlns="" xmlns:a16="http://schemas.microsoft.com/office/drawing/2014/main" id="{AED4FABC-DE29-443C-915C-66B6F072FDEE}"/>
              </a:ext>
            </a:extLst>
          </p:cNvPr>
          <p:cNvSpPr/>
          <p:nvPr/>
        </p:nvSpPr>
        <p:spPr>
          <a:xfrm>
            <a:off x="5830957" y="1615403"/>
            <a:ext cx="6361042" cy="5016117"/>
          </a:xfrm>
          <a:prstGeom prst="rect">
            <a:avLst/>
          </a:prstGeom>
        </p:spPr>
        <p:txBody>
          <a:bodyPr wrap="square">
            <a:spAutoFit/>
          </a:bodyPr>
          <a:lstStyle/>
          <a:p>
            <a:pPr indent="450215" algn="just">
              <a:lnSpc>
                <a:spcPct val="115000"/>
              </a:lnSpc>
              <a:spcAft>
                <a:spcPts val="0"/>
              </a:spcAft>
            </a:pPr>
            <a:r>
              <a:rPr lang="ru-RU" sz="28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Лечение проводится по следующим основным направлениям:</a:t>
            </a:r>
            <a:endParaRPr lang="uk-UA" sz="28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Интенсивная внутривенная дегидратация.</a:t>
            </a:r>
            <a:endParaRPr lang="uk-UA" sz="28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Коррекция дефицита электролитов,</a:t>
            </a:r>
            <a:endParaRPr lang="uk-UA" sz="28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Внутривенное введение инсулина.</a:t>
            </a:r>
            <a:endParaRPr lang="uk-UA" sz="28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Диагностика и терапия провоцирующих факторов, фоновых заболеваний и осложнений.</a:t>
            </a:r>
            <a:endParaRPr lang="uk-UA"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038277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95E7629-B1FD-4A18-8236-4E544C4A0F90}"/>
              </a:ext>
            </a:extLst>
          </p:cNvPr>
          <p:cNvSpPr>
            <a:spLocks noGrp="1"/>
          </p:cNvSpPr>
          <p:nvPr>
            <p:ph type="title"/>
          </p:nvPr>
        </p:nvSpPr>
        <p:spPr>
          <a:xfrm>
            <a:off x="5361292" y="0"/>
            <a:ext cx="6830708" cy="1470991"/>
          </a:xfrm>
        </p:spPr>
        <p:txBody>
          <a:bodyPr/>
          <a:lstStyle/>
          <a:p>
            <a:pPr algn="ctr"/>
            <a:r>
              <a:rPr lang="ru-RU" sz="4000" dirty="0">
                <a:solidFill>
                  <a:srgbClr val="FF0000"/>
                </a:solidFill>
                <a:effectLst/>
              </a:rPr>
              <a:t>ГИПОГЛИКЕМИЧЕСКАЯ ДИАБЕТИЧЕСКАЯ КОМА</a:t>
            </a:r>
            <a:endParaRPr lang="uk-UA" sz="4000" dirty="0">
              <a:solidFill>
                <a:srgbClr val="FF0000"/>
              </a:solidFill>
            </a:endParaRPr>
          </a:p>
        </p:txBody>
      </p:sp>
      <p:pic>
        <p:nvPicPr>
          <p:cNvPr id="21" name="Объект 20">
            <a:extLst>
              <a:ext uri="{FF2B5EF4-FFF2-40B4-BE49-F238E27FC236}">
                <a16:creationId xmlns="" xmlns:a16="http://schemas.microsoft.com/office/drawing/2014/main" id="{39E9F115-6264-441C-9953-990F0C201A92}"/>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 y="1470991"/>
            <a:ext cx="5976730" cy="5387009"/>
          </a:xfrm>
        </p:spPr>
      </p:pic>
      <p:sp>
        <p:nvSpPr>
          <p:cNvPr id="22" name="Прямоугольник 21">
            <a:extLst>
              <a:ext uri="{FF2B5EF4-FFF2-40B4-BE49-F238E27FC236}">
                <a16:creationId xmlns="" xmlns:a16="http://schemas.microsoft.com/office/drawing/2014/main" id="{C4DD5955-B8C0-48EA-B089-CE00E68E460E}"/>
              </a:ext>
            </a:extLst>
          </p:cNvPr>
          <p:cNvSpPr/>
          <p:nvPr/>
        </p:nvSpPr>
        <p:spPr>
          <a:xfrm>
            <a:off x="5976731" y="1438974"/>
            <a:ext cx="6215268" cy="5451044"/>
          </a:xfrm>
          <a:prstGeom prst="rect">
            <a:avLst/>
          </a:prstGeom>
        </p:spPr>
        <p:txBody>
          <a:bodyPr wrap="square">
            <a:spAutoFit/>
          </a:bodyPr>
          <a:lstStyle/>
          <a:p>
            <a:pPr indent="450215" algn="just">
              <a:lnSpc>
                <a:spcPct val="115000"/>
              </a:lnSpc>
              <a:spcAft>
                <a:spcPts val="0"/>
              </a:spcAft>
            </a:pPr>
            <a:r>
              <a:rPr lang="ru-RU" sz="19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Клиника.</a:t>
            </a:r>
            <a:r>
              <a:rPr lang="ru-RU" sz="19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Кома развивается быстро, внезапно, в течение нескольких минут, но в ее клинике можно выделить стадии, что разворачиваются согласно развития гипоксии различных отделов центральной нервной системы.</a:t>
            </a:r>
            <a:endParaRPr lang="uk-UA" sz="19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9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стадия.</a:t>
            </a:r>
            <a:r>
              <a:rPr lang="ru-RU" sz="19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19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Гипоксия </a:t>
            </a:r>
            <a:r>
              <a:rPr lang="ru-RU" sz="19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коры</a:t>
            </a:r>
            <a:r>
              <a:rPr lang="ru-RU" sz="19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больших полушарий головного мозга. У больного развивается эйфория или депрессия, головная боль, кожа влажная, наблюдается тремор, тахикардия, повышается артериальное давление. Больной испытывает сильное чувство голода.</a:t>
            </a:r>
            <a:endParaRPr lang="uk-UA" sz="19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900"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стадия</a:t>
            </a:r>
            <a:r>
              <a:rPr lang="ru-RU" sz="19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19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Неадекватное поведение больного, может сопровождаться  агрессивностью, двигательным возбуждением. Тремор конечностей усиленный, сильно выраженная потливость, гиперемия лица. У больного выявляется тахикардия, повышенное артериальное давление.</a:t>
            </a:r>
            <a:endParaRPr lang="uk-UA" sz="19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152047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2A966783-6A47-492F-8A2F-233CC8B84AD4}"/>
              </a:ext>
            </a:extLst>
          </p:cNvPr>
          <p:cNvSpPr>
            <a:spLocks noGrp="1"/>
          </p:cNvSpPr>
          <p:nvPr>
            <p:ph idx="1"/>
          </p:nvPr>
        </p:nvSpPr>
        <p:spPr>
          <a:xfrm>
            <a:off x="2666976" y="0"/>
            <a:ext cx="9525024" cy="6857999"/>
          </a:xfrm>
        </p:spPr>
        <p:txBody>
          <a:bodyPr>
            <a:normAutofit/>
          </a:bodyPr>
          <a:lstStyle/>
          <a:p>
            <a:pPr indent="450215" algn="just">
              <a:lnSpc>
                <a:spcPct val="115000"/>
              </a:lnSpc>
              <a:spcAft>
                <a:spcPts val="0"/>
              </a:spcAft>
            </a:pPr>
            <a:r>
              <a:rPr lang="ru-RU"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стадия</a:t>
            </a:r>
            <a:r>
              <a:rPr lang="ru-RU"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В клинической картине добавляется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гипертонус</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мышц,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тонико</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клонические судороги, синдром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Бабинского</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патологические симптомы со стороны зрачков. Сохраняется влажность кожи, тахикардия, повышенное артериальное давление.</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 стадия</a:t>
            </a:r>
            <a:r>
              <a:rPr 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Развивается собственно кома: больной теряет сознание, тонус глазных яблок повышенный, зрачки сужены, тахикардия, дыхание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прирывистое</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кожа влажная, температура тела нормальная.</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 стадия.</a:t>
            </a:r>
            <a:r>
              <a:rPr 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Нарушения функции нижних отделов продолговатого мозга. </a:t>
            </a:r>
            <a:r>
              <a:rPr lang="ru-RU"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Атоничная</a:t>
            </a:r>
            <a:r>
              <a:rPr lang="ru-RU"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кома. Прекращается потоотделение, снижается артериальное давление, брадикардия, подавляется дыхание.</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Tree>
    <p:extLst>
      <p:ext uri="{BB962C8B-B14F-4D97-AF65-F5344CB8AC3E}">
        <p14:creationId xmlns="" xmlns:p14="http://schemas.microsoft.com/office/powerpoint/2010/main" val="2075930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08C07E4-A23E-4D20-B06B-23B324941B02}"/>
              </a:ext>
            </a:extLst>
          </p:cNvPr>
          <p:cNvSpPr>
            <a:spLocks noGrp="1"/>
          </p:cNvSpPr>
          <p:nvPr>
            <p:ph type="title"/>
          </p:nvPr>
        </p:nvSpPr>
        <p:spPr>
          <a:xfrm>
            <a:off x="4095736" y="0"/>
            <a:ext cx="7810555" cy="1020417"/>
          </a:xfrm>
        </p:spPr>
        <p:txBody>
          <a:bodyPr/>
          <a:lstStyle/>
          <a:p>
            <a:pPr algn="ctr"/>
            <a:r>
              <a:rPr lang="ru-RU" sz="4000" dirty="0">
                <a:solidFill>
                  <a:srgbClr val="FF0000"/>
                </a:solidFill>
                <a:effectLst/>
              </a:rPr>
              <a:t>Лечение</a:t>
            </a:r>
            <a:r>
              <a:rPr lang="uk-UA" dirty="0"/>
              <a:t/>
            </a:r>
            <a:br>
              <a:rPr lang="uk-UA" dirty="0"/>
            </a:br>
            <a:endParaRPr lang="uk-UA" dirty="0"/>
          </a:p>
        </p:txBody>
      </p:sp>
      <p:sp>
        <p:nvSpPr>
          <p:cNvPr id="3" name="Объект 2">
            <a:extLst>
              <a:ext uri="{FF2B5EF4-FFF2-40B4-BE49-F238E27FC236}">
                <a16:creationId xmlns="" xmlns:a16="http://schemas.microsoft.com/office/drawing/2014/main" id="{DDB1CF97-1F5E-40FB-8E63-07CCF860EFAF}"/>
              </a:ext>
            </a:extLst>
          </p:cNvPr>
          <p:cNvSpPr>
            <a:spLocks noGrp="1"/>
          </p:cNvSpPr>
          <p:nvPr>
            <p:ph idx="1"/>
          </p:nvPr>
        </p:nvSpPr>
        <p:spPr>
          <a:xfrm>
            <a:off x="2666976" y="450574"/>
            <a:ext cx="9525024" cy="6407425"/>
          </a:xfrm>
        </p:spPr>
        <p:txBody>
          <a:bodyPr>
            <a:normAutofit fontScale="70000" lnSpcReduction="20000"/>
          </a:bodyPr>
          <a:lstStyle/>
          <a:p>
            <a:pPr algn="r"/>
            <a:r>
              <a:rPr lang="ru-RU" b="1" dirty="0">
                <a:solidFill>
                  <a:srgbClr val="FF0000"/>
                </a:solidFill>
              </a:rPr>
              <a:t>1</a:t>
            </a:r>
            <a:r>
              <a:rPr lang="ru-RU" b="1" i="1" dirty="0">
                <a:solidFill>
                  <a:srgbClr val="FF0000"/>
                </a:solidFill>
              </a:rPr>
              <a:t>.</a:t>
            </a:r>
            <a:r>
              <a:rPr lang="ru-RU" b="1" i="1" dirty="0">
                <a:solidFill>
                  <a:schemeClr val="tx1">
                    <a:lumMod val="95000"/>
                    <a:lumOff val="5000"/>
                  </a:schemeClr>
                </a:solidFill>
              </a:rPr>
              <a:t> </a:t>
            </a:r>
            <a:r>
              <a:rPr lang="ru-RU" b="1" i="1" dirty="0">
                <a:solidFill>
                  <a:srgbClr val="FF0000"/>
                </a:solidFill>
              </a:rPr>
              <a:t>Неотложная помощь в течение первых 5 минут.</a:t>
            </a:r>
            <a:endParaRPr lang="uk-UA" dirty="0">
              <a:solidFill>
                <a:srgbClr val="FF0000"/>
              </a:solidFill>
            </a:endParaRPr>
          </a:p>
          <a:p>
            <a:r>
              <a:rPr lang="ru-RU" dirty="0">
                <a:solidFill>
                  <a:schemeClr val="tx1">
                    <a:lumMod val="95000"/>
                    <a:lumOff val="5000"/>
                  </a:schemeClr>
                </a:solidFill>
              </a:rPr>
              <a:t>Определение концентрации глюкозы в крови экспресс - методом. Внутривенно </a:t>
            </a:r>
            <a:r>
              <a:rPr lang="ru-RU" dirty="0" err="1">
                <a:solidFill>
                  <a:schemeClr val="tx1">
                    <a:lumMod val="95000"/>
                    <a:lumOff val="5000"/>
                  </a:schemeClr>
                </a:solidFill>
              </a:rPr>
              <a:t>струйно</a:t>
            </a:r>
            <a:r>
              <a:rPr lang="ru-RU" dirty="0">
                <a:solidFill>
                  <a:schemeClr val="tx1">
                    <a:lumMod val="95000"/>
                    <a:lumOff val="5000"/>
                  </a:schemeClr>
                </a:solidFill>
              </a:rPr>
              <a:t> вводится </a:t>
            </a:r>
            <a:r>
              <a:rPr lang="ru-RU" dirty="0">
                <a:solidFill>
                  <a:srgbClr val="FF0000"/>
                </a:solidFill>
              </a:rPr>
              <a:t>40 - 80 мл 40% раствора глюкозы.</a:t>
            </a:r>
            <a:endParaRPr lang="uk-UA" dirty="0">
              <a:solidFill>
                <a:srgbClr val="FF0000"/>
              </a:solidFill>
            </a:endParaRPr>
          </a:p>
          <a:p>
            <a:r>
              <a:rPr lang="ru-RU" dirty="0">
                <a:solidFill>
                  <a:schemeClr val="tx1">
                    <a:lumMod val="95000"/>
                    <a:lumOff val="5000"/>
                  </a:schemeClr>
                </a:solidFill>
              </a:rPr>
              <a:t>Если венепункция невозможна, то в/м вводят 1 мг раствора глюкагона или подкожно </a:t>
            </a:r>
            <a:r>
              <a:rPr lang="ru-RU" dirty="0">
                <a:solidFill>
                  <a:srgbClr val="FF0000"/>
                </a:solidFill>
              </a:rPr>
              <a:t>0,5 - 1,0мл 0,1% раствора адреналина гидрохлорида.</a:t>
            </a:r>
            <a:endParaRPr lang="uk-UA" dirty="0">
              <a:solidFill>
                <a:srgbClr val="FF0000"/>
              </a:solidFill>
            </a:endParaRPr>
          </a:p>
          <a:p>
            <a:r>
              <a:rPr lang="ru-RU" dirty="0">
                <a:solidFill>
                  <a:schemeClr val="tx1">
                    <a:lumMod val="95000"/>
                    <a:lumOff val="5000"/>
                  </a:schemeClr>
                </a:solidFill>
              </a:rPr>
              <a:t>При полной потере сознания, особенно при судорогах, необходимо принять меры по предупреждению травм, аспирации зубных протезов, асфиксии и т.д. После восстановления сознания срочная госпитализация.</a:t>
            </a:r>
            <a:endParaRPr lang="uk-UA" dirty="0">
              <a:solidFill>
                <a:schemeClr val="tx1">
                  <a:lumMod val="95000"/>
                  <a:lumOff val="5000"/>
                </a:schemeClr>
              </a:solidFill>
            </a:endParaRPr>
          </a:p>
          <a:p>
            <a:pPr lvl="0" algn="r"/>
            <a:r>
              <a:rPr lang="ru-RU" b="1" i="1" dirty="0">
                <a:solidFill>
                  <a:srgbClr val="FF0000"/>
                </a:solidFill>
              </a:rPr>
              <a:t>Лечение в течение первых 5-15 минут.</a:t>
            </a:r>
            <a:endParaRPr lang="uk-UA" dirty="0">
              <a:solidFill>
                <a:srgbClr val="FF0000"/>
              </a:solidFill>
            </a:endParaRPr>
          </a:p>
          <a:p>
            <a:r>
              <a:rPr lang="ru-RU" dirty="0">
                <a:solidFill>
                  <a:schemeClr val="tx1">
                    <a:lumMod val="95000"/>
                    <a:lumOff val="5000"/>
                  </a:schemeClr>
                </a:solidFill>
              </a:rPr>
              <a:t>Определение уровня глюкозы крови лабораторным методом. Регистрация ЭКГ и желательно ЭЭГ. Консультация невролога, окулиста для исключения инсульта и отека мозга.</a:t>
            </a:r>
            <a:endParaRPr lang="uk-UA" dirty="0">
              <a:solidFill>
                <a:schemeClr val="tx1">
                  <a:lumMod val="95000"/>
                  <a:lumOff val="5000"/>
                </a:schemeClr>
              </a:solidFill>
            </a:endParaRPr>
          </a:p>
          <a:p>
            <a:r>
              <a:rPr lang="ru-RU" dirty="0">
                <a:solidFill>
                  <a:schemeClr val="tx1">
                    <a:lumMod val="95000"/>
                    <a:lumOff val="5000"/>
                  </a:schemeClr>
                </a:solidFill>
              </a:rPr>
              <a:t>Если сознание не восстановилось, повторно </a:t>
            </a:r>
            <a:r>
              <a:rPr lang="ru-RU" dirty="0" err="1">
                <a:solidFill>
                  <a:schemeClr val="tx1">
                    <a:lumMod val="95000"/>
                    <a:lumOff val="5000"/>
                  </a:schemeClr>
                </a:solidFill>
              </a:rPr>
              <a:t>струйно</a:t>
            </a:r>
            <a:r>
              <a:rPr lang="ru-RU" dirty="0">
                <a:solidFill>
                  <a:schemeClr val="tx1">
                    <a:lumMod val="95000"/>
                    <a:lumOff val="5000"/>
                  </a:schemeClr>
                </a:solidFill>
              </a:rPr>
              <a:t> внутривенно вводят </a:t>
            </a:r>
            <a:r>
              <a:rPr lang="ru-RU" dirty="0">
                <a:solidFill>
                  <a:srgbClr val="FF0000"/>
                </a:solidFill>
              </a:rPr>
              <a:t>40 - 80 мл 40% раствора глюкозы</a:t>
            </a:r>
            <a:r>
              <a:rPr lang="ru-RU" dirty="0">
                <a:solidFill>
                  <a:schemeClr val="tx1">
                    <a:lumMod val="95000"/>
                    <a:lumOff val="5000"/>
                  </a:schemeClr>
                </a:solidFill>
              </a:rPr>
              <a:t>. После струйного введения 40% раствора глюкозы начинают внутривенную капельную инфузию 10% раствора глюкозы.</a:t>
            </a:r>
            <a:endParaRPr lang="uk-UA" dirty="0">
              <a:solidFill>
                <a:schemeClr val="tx1">
                  <a:lumMod val="95000"/>
                  <a:lumOff val="5000"/>
                </a:schemeClr>
              </a:solidFill>
            </a:endParaRPr>
          </a:p>
          <a:p>
            <a:r>
              <a:rPr lang="ru-RU" dirty="0">
                <a:solidFill>
                  <a:schemeClr val="tx1">
                    <a:lumMod val="95000"/>
                    <a:lumOff val="5000"/>
                  </a:schemeClr>
                </a:solidFill>
              </a:rPr>
              <a:t>При </a:t>
            </a:r>
            <a:r>
              <a:rPr lang="ru-RU" u="sng" dirty="0">
                <a:solidFill>
                  <a:srgbClr val="FF0000"/>
                </a:solidFill>
              </a:rPr>
              <a:t>сильной головной боли </a:t>
            </a:r>
            <a:r>
              <a:rPr lang="ru-RU" dirty="0">
                <a:solidFill>
                  <a:srgbClr val="FF0000"/>
                </a:solidFill>
              </a:rPr>
              <a:t>в/м вводят анальгетики (50% раствор анальгина - 2 мл, 5% раствор </a:t>
            </a:r>
            <a:r>
              <a:rPr lang="ru-RU" dirty="0" err="1">
                <a:solidFill>
                  <a:srgbClr val="FF0000"/>
                </a:solidFill>
              </a:rPr>
              <a:t>трамадола</a:t>
            </a:r>
            <a:r>
              <a:rPr lang="ru-RU" dirty="0">
                <a:solidFill>
                  <a:srgbClr val="FF0000"/>
                </a:solidFill>
              </a:rPr>
              <a:t> - 2мл). </a:t>
            </a:r>
            <a:r>
              <a:rPr lang="ru-RU" u="sng" dirty="0">
                <a:solidFill>
                  <a:srgbClr val="FF0000"/>
                </a:solidFill>
              </a:rPr>
              <a:t>При сильной тошноте и рвоте </a:t>
            </a:r>
            <a:r>
              <a:rPr lang="ru-RU" dirty="0">
                <a:solidFill>
                  <a:srgbClr val="FF0000"/>
                </a:solidFill>
              </a:rPr>
              <a:t>в/м вводят 2 мл </a:t>
            </a:r>
            <a:r>
              <a:rPr lang="ru-RU" dirty="0" err="1">
                <a:solidFill>
                  <a:srgbClr val="FF0000"/>
                </a:solidFill>
              </a:rPr>
              <a:t>церукал</a:t>
            </a:r>
            <a:r>
              <a:rPr lang="ru-RU" dirty="0">
                <a:solidFill>
                  <a:srgbClr val="FF0000"/>
                </a:solidFill>
              </a:rPr>
              <a:t>.</a:t>
            </a:r>
            <a:endParaRPr lang="uk-UA" dirty="0">
              <a:solidFill>
                <a:srgbClr val="FF0000"/>
              </a:solidFill>
            </a:endParaRPr>
          </a:p>
          <a:p>
            <a:pPr algn="r"/>
            <a:r>
              <a:rPr lang="ru-RU" b="1" i="1" dirty="0">
                <a:solidFill>
                  <a:srgbClr val="FF0000"/>
                </a:solidFill>
              </a:rPr>
              <a:t>3. Лечение в течение следующих 15 - 30 минут.</a:t>
            </a:r>
            <a:endParaRPr lang="uk-UA" dirty="0">
              <a:solidFill>
                <a:srgbClr val="FF0000"/>
              </a:solidFill>
            </a:endParaRPr>
          </a:p>
          <a:p>
            <a:r>
              <a:rPr lang="ru-RU" dirty="0">
                <a:solidFill>
                  <a:schemeClr val="tx1">
                    <a:lumMod val="95000"/>
                    <a:lumOff val="5000"/>
                  </a:schemeClr>
                </a:solidFill>
              </a:rPr>
              <a:t>При уровне гликемии </a:t>
            </a:r>
            <a:r>
              <a:rPr lang="ru-RU" dirty="0">
                <a:solidFill>
                  <a:srgbClr val="FF0000"/>
                </a:solidFill>
              </a:rPr>
              <a:t>более 3 ммоль/л</a:t>
            </a:r>
            <a:r>
              <a:rPr lang="ru-RU" dirty="0">
                <a:solidFill>
                  <a:schemeClr val="tx1">
                    <a:lumMod val="95000"/>
                    <a:lumOff val="5000"/>
                  </a:schemeClr>
                </a:solidFill>
              </a:rPr>
              <a:t>, но если больной не пришел в сознание, есть неврологические и офтальмологические признаки отека мозга, внутривенно </a:t>
            </a:r>
            <a:r>
              <a:rPr lang="ru-RU" dirty="0" err="1">
                <a:solidFill>
                  <a:schemeClr val="tx1">
                    <a:lumMod val="95000"/>
                    <a:lumOff val="5000"/>
                  </a:schemeClr>
                </a:solidFill>
              </a:rPr>
              <a:t>капельно</a:t>
            </a:r>
            <a:r>
              <a:rPr lang="ru-RU" dirty="0">
                <a:solidFill>
                  <a:schemeClr val="tx1">
                    <a:lumMod val="95000"/>
                    <a:lumOff val="5000"/>
                  </a:schemeClr>
                </a:solidFill>
              </a:rPr>
              <a:t> </a:t>
            </a:r>
            <a:r>
              <a:rPr lang="ru-RU" dirty="0">
                <a:solidFill>
                  <a:srgbClr val="FF0000"/>
                </a:solidFill>
              </a:rPr>
              <a:t>вводят 100 - 200г </a:t>
            </a:r>
            <a:r>
              <a:rPr lang="ru-RU" dirty="0" err="1">
                <a:solidFill>
                  <a:srgbClr val="FF0000"/>
                </a:solidFill>
              </a:rPr>
              <a:t>маннитолу</a:t>
            </a:r>
            <a:r>
              <a:rPr lang="ru-RU" dirty="0">
                <a:solidFill>
                  <a:srgbClr val="FF0000"/>
                </a:solidFill>
              </a:rPr>
              <a:t> (10 - 20%раствор) и </a:t>
            </a:r>
            <a:r>
              <a:rPr lang="ru-RU" dirty="0" err="1">
                <a:solidFill>
                  <a:srgbClr val="FF0000"/>
                </a:solidFill>
              </a:rPr>
              <a:t>дексаметазон</a:t>
            </a:r>
            <a:r>
              <a:rPr lang="ru-RU" dirty="0">
                <a:solidFill>
                  <a:srgbClr val="FF0000"/>
                </a:solidFill>
              </a:rPr>
              <a:t> 4мг внутривенно каждые 4-6 часов.</a:t>
            </a:r>
            <a:endParaRPr lang="uk-UA" dirty="0">
              <a:solidFill>
                <a:srgbClr val="FF0000"/>
              </a:solidFill>
            </a:endParaRPr>
          </a:p>
          <a:p>
            <a:r>
              <a:rPr lang="ru-RU" dirty="0">
                <a:solidFill>
                  <a:schemeClr val="tx1">
                    <a:lumMod val="95000"/>
                    <a:lumOff val="5000"/>
                  </a:schemeClr>
                </a:solidFill>
              </a:rPr>
              <a:t>При отсутствии данных, свидетельствующих об отеке мозга, инсульт или кардиогенный шок, если гликемия больше С ммоль/л, необходимо заподозрить психогению (истерию, реактивный психоз). Нужна срочная консультация психиатра.</a:t>
            </a:r>
            <a:endParaRPr lang="uk-UA" dirty="0">
              <a:solidFill>
                <a:schemeClr val="tx1">
                  <a:lumMod val="95000"/>
                  <a:lumOff val="5000"/>
                </a:schemeClr>
              </a:solidFill>
            </a:endParaRPr>
          </a:p>
        </p:txBody>
      </p:sp>
    </p:spTree>
    <p:extLst>
      <p:ext uri="{BB962C8B-B14F-4D97-AF65-F5344CB8AC3E}">
        <p14:creationId xmlns="" xmlns:p14="http://schemas.microsoft.com/office/powerpoint/2010/main" val="4098981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 xmlns:a16="http://schemas.microsoft.com/office/drawing/2014/main" id="{F0FFB249-FF26-43A6-A3CF-14B5B33CE260}"/>
              </a:ext>
            </a:extLst>
          </p:cNvPr>
          <p:cNvGraphicFramePr>
            <a:graphicFrameLocks noGrp="1"/>
          </p:cNvGraphicFramePr>
          <p:nvPr>
            <p:ph idx="1"/>
            <p:extLst>
              <p:ext uri="{D42A27DB-BD31-4B8C-83A1-F6EECF244321}">
                <p14:modId xmlns="" xmlns:p14="http://schemas.microsoft.com/office/powerpoint/2010/main" val="902627098"/>
              </p:ext>
            </p:extLst>
          </p:nvPr>
        </p:nvGraphicFramePr>
        <p:xfrm>
          <a:off x="0" y="0"/>
          <a:ext cx="12192001" cy="6858004"/>
        </p:xfrm>
        <a:graphic>
          <a:graphicData uri="http://schemas.openxmlformats.org/drawingml/2006/table">
            <a:tbl>
              <a:tblPr firstRow="1" firstCol="1" bandRow="1">
                <a:tableStyleId>{5C22544A-7EE6-4342-B048-85BDC9FD1C3A}</a:tableStyleId>
              </a:tblPr>
              <a:tblGrid>
                <a:gridCol w="3020542">
                  <a:extLst>
                    <a:ext uri="{9D8B030D-6E8A-4147-A177-3AD203B41FA5}">
                      <a16:colId xmlns="" xmlns:a16="http://schemas.microsoft.com/office/drawing/2014/main" val="621240614"/>
                    </a:ext>
                  </a:extLst>
                </a:gridCol>
                <a:gridCol w="2653582">
                  <a:extLst>
                    <a:ext uri="{9D8B030D-6E8A-4147-A177-3AD203B41FA5}">
                      <a16:colId xmlns="" xmlns:a16="http://schemas.microsoft.com/office/drawing/2014/main" val="161313413"/>
                    </a:ext>
                  </a:extLst>
                </a:gridCol>
                <a:gridCol w="2827076">
                  <a:extLst>
                    <a:ext uri="{9D8B030D-6E8A-4147-A177-3AD203B41FA5}">
                      <a16:colId xmlns="" xmlns:a16="http://schemas.microsoft.com/office/drawing/2014/main" val="2537933848"/>
                    </a:ext>
                  </a:extLst>
                </a:gridCol>
                <a:gridCol w="3690801">
                  <a:extLst>
                    <a:ext uri="{9D8B030D-6E8A-4147-A177-3AD203B41FA5}">
                      <a16:colId xmlns="" xmlns:a16="http://schemas.microsoft.com/office/drawing/2014/main" val="3880158383"/>
                    </a:ext>
                  </a:extLst>
                </a:gridCol>
              </a:tblGrid>
              <a:tr h="420198">
                <a:tc>
                  <a:txBody>
                    <a:bodyPr/>
                    <a:lstStyle/>
                    <a:p>
                      <a:pPr algn="ctr">
                        <a:lnSpc>
                          <a:spcPts val="1055"/>
                        </a:lnSpc>
                        <a:spcAft>
                          <a:spcPts val="0"/>
                        </a:spcAft>
                      </a:pPr>
                      <a:r>
                        <a:rPr lang="ru-RU" sz="1400" dirty="0">
                          <a:effectLst/>
                        </a:rPr>
                        <a:t>Признаки</a:t>
                      </a:r>
                      <a:endParaRPr lang="uk-UA"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algn="ctr">
                        <a:lnSpc>
                          <a:spcPts val="1055"/>
                        </a:lnSpc>
                        <a:spcAft>
                          <a:spcPts val="0"/>
                        </a:spcAft>
                      </a:pPr>
                      <a:r>
                        <a:rPr lang="ru-RU" sz="1400">
                          <a:effectLst/>
                        </a:rPr>
                        <a:t>Гипергликемична кетоацидотична</a:t>
                      </a:r>
                      <a:endParaRPr lang="uk-UA" sz="1400">
                        <a:effectLst/>
                      </a:endParaRPr>
                    </a:p>
                    <a:p>
                      <a:pPr algn="ctr">
                        <a:lnSpc>
                          <a:spcPts val="1055"/>
                        </a:lnSpc>
                        <a:spcAft>
                          <a:spcPts val="0"/>
                        </a:spcAft>
                      </a:pPr>
                      <a:r>
                        <a:rPr lang="ru-RU" sz="1400" u="none" strike="noStrike" spc="-50">
                          <a:effectLst/>
                        </a:rPr>
                        <a:t>кома</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u="none" strike="noStrike" spc="-50">
                          <a:effectLst/>
                        </a:rPr>
                        <a:t>Гиперосмолярна гипергликемична кома</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algn="ctr">
                        <a:lnSpc>
                          <a:spcPts val="1055"/>
                        </a:lnSpc>
                        <a:spcAft>
                          <a:spcPts val="0"/>
                        </a:spcAft>
                      </a:pPr>
                      <a:r>
                        <a:rPr lang="ru-RU" sz="1400" u="none" strike="noStrike" spc="-50">
                          <a:effectLst/>
                        </a:rPr>
                        <a:t>Гипогликемична кома</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extLst>
                  <a:ext uri="{0D108BD9-81ED-4DB2-BD59-A6C34878D82A}">
                    <a16:rowId xmlns="" xmlns:a16="http://schemas.microsoft.com/office/drawing/2014/main" val="3367393935"/>
                  </a:ext>
                </a:extLst>
              </a:tr>
              <a:tr h="281333">
                <a:tc>
                  <a:txBody>
                    <a:bodyPr/>
                    <a:lstStyle/>
                    <a:p>
                      <a:pPr algn="ctr">
                        <a:lnSpc>
                          <a:spcPts val="1055"/>
                        </a:lnSpc>
                        <a:spcAft>
                          <a:spcPts val="0"/>
                        </a:spcAft>
                      </a:pPr>
                      <a:r>
                        <a:rPr lang="ru-RU" sz="1400">
                          <a:effectLst/>
                        </a:rPr>
                        <a:t>Данные анамнеза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50800" algn="ctr">
                        <a:lnSpc>
                          <a:spcPts val="1055"/>
                        </a:lnSpc>
                        <a:spcAft>
                          <a:spcPts val="0"/>
                        </a:spcAft>
                      </a:pPr>
                      <a:r>
                        <a:rPr lang="ru-RU" sz="1400" dirty="0">
                          <a:effectLst/>
                        </a:rPr>
                        <a:t>Характерна для больных ИЗСД </a:t>
                      </a:r>
                      <a:endParaRPr lang="uk-UA"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Характерна для больных ИНСД</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algn="ctr">
                        <a:lnSpc>
                          <a:spcPts val="1055"/>
                        </a:lnSpc>
                        <a:spcAft>
                          <a:spcPts val="0"/>
                        </a:spcAft>
                      </a:pPr>
                      <a:r>
                        <a:rPr lang="ru-RU" sz="1400">
                          <a:effectLst/>
                        </a:rPr>
                        <a:t>Характерна для любого типа СД</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extLst>
                  <a:ext uri="{0D108BD9-81ED-4DB2-BD59-A6C34878D82A}">
                    <a16:rowId xmlns="" xmlns:a16="http://schemas.microsoft.com/office/drawing/2014/main" val="4119709931"/>
                  </a:ext>
                </a:extLst>
              </a:tr>
              <a:tr h="281333">
                <a:tc>
                  <a:txBody>
                    <a:bodyPr/>
                    <a:lstStyle/>
                    <a:p>
                      <a:pPr algn="ctr">
                        <a:lnSpc>
                          <a:spcPts val="1055"/>
                        </a:lnSpc>
                        <a:spcAft>
                          <a:spcPts val="0"/>
                        </a:spcAft>
                      </a:pPr>
                      <a:r>
                        <a:rPr lang="ru-RU" sz="1400">
                          <a:effectLst/>
                        </a:rPr>
                        <a:t>Возраст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50800" algn="ctr">
                        <a:lnSpc>
                          <a:spcPts val="1055"/>
                        </a:lnSpc>
                        <a:spcAft>
                          <a:spcPts val="0"/>
                        </a:spcAft>
                      </a:pPr>
                      <a:r>
                        <a:rPr lang="ru-RU" sz="1400">
                          <a:effectLst/>
                        </a:rPr>
                        <a:t>Чаще детский, юношеский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Чаще прикклонный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algn="ctr">
                        <a:lnSpc>
                          <a:spcPts val="1055"/>
                        </a:lnSpc>
                        <a:spcAft>
                          <a:spcPts val="0"/>
                        </a:spcAft>
                      </a:pPr>
                      <a:r>
                        <a:rPr lang="ru-RU" sz="1400">
                          <a:effectLst/>
                        </a:rPr>
                        <a:t>Любой</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extLst>
                  <a:ext uri="{0D108BD9-81ED-4DB2-BD59-A6C34878D82A}">
                    <a16:rowId xmlns="" xmlns:a16="http://schemas.microsoft.com/office/drawing/2014/main" val="1773004777"/>
                  </a:ext>
                </a:extLst>
              </a:tr>
              <a:tr h="420198">
                <a:tc>
                  <a:txBody>
                    <a:bodyPr/>
                    <a:lstStyle/>
                    <a:p>
                      <a:pPr algn="ctr">
                        <a:lnSpc>
                          <a:spcPts val="1055"/>
                        </a:lnSpc>
                        <a:spcAft>
                          <a:spcPts val="0"/>
                        </a:spcAft>
                      </a:pPr>
                      <a:r>
                        <a:rPr lang="ru-RU" sz="1400">
                          <a:effectLst/>
                        </a:rPr>
                        <a:t>Клинические признаки-предвестники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algn="ctr">
                        <a:lnSpc>
                          <a:spcPts val="1055"/>
                        </a:lnSpc>
                        <a:spcAft>
                          <a:spcPts val="0"/>
                        </a:spcAft>
                      </a:pPr>
                      <a:r>
                        <a:rPr lang="ru-RU" sz="1400">
                          <a:effectLst/>
                        </a:rPr>
                        <a:t>Слабость, рвота, сухость во рту, полиурия</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Слабость, вялость, судороги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algn="ctr">
                        <a:lnSpc>
                          <a:spcPts val="1055"/>
                        </a:lnSpc>
                        <a:spcAft>
                          <a:spcPts val="0"/>
                        </a:spcAft>
                      </a:pPr>
                      <a:r>
                        <a:rPr lang="ru-RU" sz="1400">
                          <a:effectLst/>
                        </a:rPr>
                        <a:t>Чувство голода, дрожь, потливость, внутреннее напряжение, не покой</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extLst>
                  <a:ext uri="{0D108BD9-81ED-4DB2-BD59-A6C34878D82A}">
                    <a16:rowId xmlns="" xmlns:a16="http://schemas.microsoft.com/office/drawing/2014/main" val="248279455"/>
                  </a:ext>
                </a:extLst>
              </a:tr>
              <a:tr h="214614">
                <a:tc>
                  <a:txBody>
                    <a:bodyPr/>
                    <a:lstStyle/>
                    <a:p>
                      <a:pPr algn="ctr">
                        <a:lnSpc>
                          <a:spcPts val="1055"/>
                        </a:lnSpc>
                        <a:spcAft>
                          <a:spcPts val="0"/>
                        </a:spcAft>
                      </a:pPr>
                      <a:r>
                        <a:rPr lang="ru-RU" sz="1400">
                          <a:effectLst/>
                        </a:rPr>
                        <a:t>Развитие комы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algn="ctr">
                        <a:lnSpc>
                          <a:spcPts val="1055"/>
                        </a:lnSpc>
                        <a:spcAft>
                          <a:spcPts val="0"/>
                        </a:spcAft>
                      </a:pPr>
                      <a:r>
                        <a:rPr lang="ru-RU" sz="1400">
                          <a:effectLst/>
                        </a:rPr>
                        <a:t>Постепенный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Постепенный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algn="ctr">
                        <a:lnSpc>
                          <a:spcPts val="1055"/>
                        </a:lnSpc>
                        <a:spcAft>
                          <a:spcPts val="0"/>
                        </a:spcAft>
                      </a:pPr>
                      <a:r>
                        <a:rPr lang="ru-RU" sz="1400">
                          <a:effectLst/>
                        </a:rPr>
                        <a:t>Быстрый</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extLst>
                  <a:ext uri="{0D108BD9-81ED-4DB2-BD59-A6C34878D82A}">
                    <a16:rowId xmlns="" xmlns:a16="http://schemas.microsoft.com/office/drawing/2014/main" val="436319097"/>
                  </a:ext>
                </a:extLst>
              </a:tr>
              <a:tr h="214614">
                <a:tc>
                  <a:txBody>
                    <a:bodyPr/>
                    <a:lstStyle/>
                    <a:p>
                      <a:pPr algn="ctr">
                        <a:lnSpc>
                          <a:spcPts val="1055"/>
                        </a:lnSpc>
                        <a:spcAft>
                          <a:spcPts val="0"/>
                        </a:spcAft>
                      </a:pPr>
                      <a:r>
                        <a:rPr lang="ru-RU" sz="1400">
                          <a:effectLst/>
                        </a:rPr>
                        <a:t>Уровень сознания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gridSpan="3">
                  <a:txBody>
                    <a:bodyPr/>
                    <a:lstStyle/>
                    <a:p>
                      <a:pPr algn="ctr">
                        <a:lnSpc>
                          <a:spcPts val="1055"/>
                        </a:lnSpc>
                        <a:spcAft>
                          <a:spcPts val="0"/>
                        </a:spcAft>
                      </a:pPr>
                      <a:r>
                        <a:rPr lang="ru-RU" sz="1400">
                          <a:effectLst/>
                        </a:rPr>
                        <a:t>Разную степень нарушения сознания</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hMerge="1">
                  <a:txBody>
                    <a:bodyPr/>
                    <a:lstStyle/>
                    <a:p>
                      <a:endParaRPr lang="uk-UA"/>
                    </a:p>
                  </a:txBody>
                  <a:tcPr/>
                </a:tc>
                <a:tc hMerge="1">
                  <a:txBody>
                    <a:bodyPr/>
                    <a:lstStyle/>
                    <a:p>
                      <a:endParaRPr lang="uk-UA"/>
                    </a:p>
                  </a:txBody>
                  <a:tcPr/>
                </a:tc>
                <a:extLst>
                  <a:ext uri="{0D108BD9-81ED-4DB2-BD59-A6C34878D82A}">
                    <a16:rowId xmlns="" xmlns:a16="http://schemas.microsoft.com/office/drawing/2014/main" val="1429081137"/>
                  </a:ext>
                </a:extLst>
              </a:tr>
              <a:tr h="214614">
                <a:tc>
                  <a:txBody>
                    <a:bodyPr/>
                    <a:lstStyle/>
                    <a:p>
                      <a:pPr algn="ctr">
                        <a:lnSpc>
                          <a:spcPts val="1055"/>
                        </a:lnSpc>
                        <a:spcAft>
                          <a:spcPts val="0"/>
                        </a:spcAft>
                      </a:pPr>
                      <a:r>
                        <a:rPr lang="ru-RU" sz="1400">
                          <a:effectLst/>
                        </a:rPr>
                        <a:t>Дегидратации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Выражена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Резко выраженная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algn="ctr">
                        <a:lnSpc>
                          <a:spcPts val="1055"/>
                        </a:lnSpc>
                        <a:spcAft>
                          <a:spcPts val="0"/>
                        </a:spcAft>
                      </a:pPr>
                      <a:r>
                        <a:rPr lang="ru-RU" sz="1400">
                          <a:effectLst/>
                        </a:rPr>
                        <a:t>Отсутствует</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extLst>
                  <a:ext uri="{0D108BD9-81ED-4DB2-BD59-A6C34878D82A}">
                    <a16:rowId xmlns="" xmlns:a16="http://schemas.microsoft.com/office/drawing/2014/main" val="1401293233"/>
                  </a:ext>
                </a:extLst>
              </a:tr>
              <a:tr h="281333">
                <a:tc>
                  <a:txBody>
                    <a:bodyPr/>
                    <a:lstStyle/>
                    <a:p>
                      <a:pPr algn="ctr">
                        <a:lnSpc>
                          <a:spcPts val="1055"/>
                        </a:lnSpc>
                        <a:spcAft>
                          <a:spcPts val="0"/>
                        </a:spcAft>
                      </a:pPr>
                      <a:r>
                        <a:rPr lang="ru-RU" sz="1400">
                          <a:effectLst/>
                        </a:rPr>
                        <a:t>Кожа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Сухая,тургор снижен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Сухая, тургор снижен</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algn="ctr">
                        <a:lnSpc>
                          <a:spcPts val="1055"/>
                        </a:lnSpc>
                        <a:spcAft>
                          <a:spcPts val="0"/>
                        </a:spcAft>
                      </a:pPr>
                      <a:r>
                        <a:rPr lang="ru-RU" sz="1400">
                          <a:effectLst/>
                        </a:rPr>
                        <a:t>Влажная, тургор сохранен</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extLst>
                  <a:ext uri="{0D108BD9-81ED-4DB2-BD59-A6C34878D82A}">
                    <a16:rowId xmlns="" xmlns:a16="http://schemas.microsoft.com/office/drawing/2014/main" val="2148636163"/>
                  </a:ext>
                </a:extLst>
              </a:tr>
              <a:tr h="281333">
                <a:tc>
                  <a:txBody>
                    <a:bodyPr/>
                    <a:lstStyle/>
                    <a:p>
                      <a:pPr algn="ctr">
                        <a:lnSpc>
                          <a:spcPts val="1055"/>
                        </a:lnSpc>
                        <a:spcAft>
                          <a:spcPts val="0"/>
                        </a:spcAft>
                      </a:pPr>
                      <a:r>
                        <a:rPr lang="ru-RU" sz="1400">
                          <a:effectLst/>
                        </a:rPr>
                        <a:t>Язык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(Сухой с налетом)</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Сухой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algn="ctr">
                        <a:lnSpc>
                          <a:spcPts val="1055"/>
                        </a:lnSpc>
                        <a:spcAft>
                          <a:spcPts val="0"/>
                        </a:spcAft>
                      </a:pPr>
                      <a:r>
                        <a:rPr lang="ru-RU" sz="1400">
                          <a:effectLst/>
                        </a:rPr>
                        <a:t>Влажний</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extLst>
                  <a:ext uri="{0D108BD9-81ED-4DB2-BD59-A6C34878D82A}">
                    <a16:rowId xmlns="" xmlns:a16="http://schemas.microsoft.com/office/drawing/2014/main" val="1006547326"/>
                  </a:ext>
                </a:extLst>
              </a:tr>
              <a:tr h="281333">
                <a:tc>
                  <a:txBody>
                    <a:bodyPr/>
                    <a:lstStyle/>
                    <a:p>
                      <a:pPr algn="ctr">
                        <a:lnSpc>
                          <a:spcPts val="1055"/>
                        </a:lnSpc>
                        <a:spcAft>
                          <a:spcPts val="0"/>
                        </a:spcAft>
                      </a:pPr>
                      <a:r>
                        <a:rPr lang="ru-RU" sz="1400">
                          <a:effectLst/>
                        </a:rPr>
                        <a:t>Тонус глазных яблок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Понижен</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Понижен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algn="ctr">
                        <a:lnSpc>
                          <a:spcPts val="1055"/>
                        </a:lnSpc>
                        <a:spcAft>
                          <a:spcPts val="0"/>
                        </a:spcAft>
                      </a:pPr>
                      <a:r>
                        <a:rPr lang="ru-RU" sz="1400">
                          <a:effectLst/>
                        </a:rPr>
                        <a:t>Нормальный или повышенный</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extLst>
                  <a:ext uri="{0D108BD9-81ED-4DB2-BD59-A6C34878D82A}">
                    <a16:rowId xmlns="" xmlns:a16="http://schemas.microsoft.com/office/drawing/2014/main" val="1025562629"/>
                  </a:ext>
                </a:extLst>
              </a:tr>
              <a:tr h="281333">
                <a:tc>
                  <a:txBody>
                    <a:bodyPr/>
                    <a:lstStyle/>
                    <a:p>
                      <a:pPr algn="ctr">
                        <a:lnSpc>
                          <a:spcPts val="1055"/>
                        </a:lnSpc>
                        <a:spcAft>
                          <a:spcPts val="0"/>
                        </a:spcAft>
                      </a:pPr>
                      <a:r>
                        <a:rPr lang="ru-RU" sz="1400" dirty="0">
                          <a:effectLst/>
                        </a:rPr>
                        <a:t>Дыхание </a:t>
                      </a:r>
                      <a:endParaRPr lang="uk-UA"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Типа Куссмауля</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Частое, поверхностное</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algn="ctr">
                        <a:lnSpc>
                          <a:spcPts val="1055"/>
                        </a:lnSpc>
                        <a:spcAft>
                          <a:spcPts val="0"/>
                        </a:spcAft>
                      </a:pPr>
                      <a:r>
                        <a:rPr lang="ru-RU" sz="1400">
                          <a:effectLst/>
                        </a:rPr>
                        <a:t>Нормальное, иногда поверхностное</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extLst>
                  <a:ext uri="{0D108BD9-81ED-4DB2-BD59-A6C34878D82A}">
                    <a16:rowId xmlns="" xmlns:a16="http://schemas.microsoft.com/office/drawing/2014/main" val="3572226985"/>
                  </a:ext>
                </a:extLst>
              </a:tr>
              <a:tr h="281333">
                <a:tc>
                  <a:txBody>
                    <a:bodyPr/>
                    <a:lstStyle/>
                    <a:p>
                      <a:pPr algn="ctr">
                        <a:lnSpc>
                          <a:spcPts val="1055"/>
                        </a:lnSpc>
                        <a:spcAft>
                          <a:spcPts val="0"/>
                        </a:spcAft>
                      </a:pPr>
                      <a:r>
                        <a:rPr lang="ru-RU" sz="1400">
                          <a:effectLst/>
                        </a:rPr>
                        <a:t>Пульс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Частый</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Частый</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algn="ctr">
                        <a:lnSpc>
                          <a:spcPts val="1055"/>
                        </a:lnSpc>
                        <a:spcAft>
                          <a:spcPts val="0"/>
                        </a:spcAft>
                      </a:pPr>
                      <a:r>
                        <a:rPr lang="ru-RU" sz="1400">
                          <a:effectLst/>
                        </a:rPr>
                        <a:t>Частый, нормальный или замедленный</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extLst>
                  <a:ext uri="{0D108BD9-81ED-4DB2-BD59-A6C34878D82A}">
                    <a16:rowId xmlns="" xmlns:a16="http://schemas.microsoft.com/office/drawing/2014/main" val="24787887"/>
                  </a:ext>
                </a:extLst>
              </a:tr>
              <a:tr h="281333">
                <a:tc>
                  <a:txBody>
                    <a:bodyPr/>
                    <a:lstStyle/>
                    <a:p>
                      <a:pPr algn="ctr">
                        <a:lnSpc>
                          <a:spcPts val="1055"/>
                        </a:lnSpc>
                        <a:spcAft>
                          <a:spcPts val="0"/>
                        </a:spcAft>
                      </a:pPr>
                      <a:r>
                        <a:rPr lang="ru-RU" sz="1400">
                          <a:effectLst/>
                        </a:rPr>
                        <a:t>Артериальное давление</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Нормальное или пониженное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Сниженно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algn="ctr">
                        <a:lnSpc>
                          <a:spcPts val="1055"/>
                        </a:lnSpc>
                        <a:spcAft>
                          <a:spcPts val="0"/>
                        </a:spcAft>
                      </a:pPr>
                      <a:r>
                        <a:rPr lang="ru-RU" sz="1400">
                          <a:effectLst/>
                        </a:rPr>
                        <a:t>Нормальное, сниженное. повышено</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extLst>
                  <a:ext uri="{0D108BD9-81ED-4DB2-BD59-A6C34878D82A}">
                    <a16:rowId xmlns="" xmlns:a16="http://schemas.microsoft.com/office/drawing/2014/main" val="3125241600"/>
                  </a:ext>
                </a:extLst>
              </a:tr>
              <a:tr h="281333">
                <a:tc>
                  <a:txBody>
                    <a:bodyPr/>
                    <a:lstStyle/>
                    <a:p>
                      <a:pPr algn="ctr">
                        <a:lnSpc>
                          <a:spcPts val="1055"/>
                        </a:lnSpc>
                        <a:spcAft>
                          <a:spcPts val="0"/>
                        </a:spcAft>
                      </a:pPr>
                      <a:r>
                        <a:rPr lang="ru-RU" sz="1400">
                          <a:effectLst/>
                        </a:rPr>
                        <a:t>Диурез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Полиурия, затем ОЛИГОУРИЯ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Полиурия, олигоурия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algn="ctr">
                        <a:lnSpc>
                          <a:spcPts val="1055"/>
                        </a:lnSpc>
                        <a:spcAft>
                          <a:spcPts val="0"/>
                        </a:spcAft>
                      </a:pPr>
                      <a:r>
                        <a:rPr lang="ru-RU" sz="1400">
                          <a:effectLst/>
                        </a:rPr>
                        <a:t>Нормальный</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extLst>
                  <a:ext uri="{0D108BD9-81ED-4DB2-BD59-A6C34878D82A}">
                    <a16:rowId xmlns="" xmlns:a16="http://schemas.microsoft.com/office/drawing/2014/main" val="1661221060"/>
                  </a:ext>
                </a:extLst>
              </a:tr>
              <a:tr h="281333">
                <a:tc>
                  <a:txBody>
                    <a:bodyPr/>
                    <a:lstStyle/>
                    <a:p>
                      <a:pPr algn="ctr">
                        <a:lnSpc>
                          <a:spcPts val="1055"/>
                        </a:lnSpc>
                        <a:spcAft>
                          <a:spcPts val="0"/>
                        </a:spcAft>
                      </a:pPr>
                      <a:r>
                        <a:rPr lang="ru-RU" sz="1400">
                          <a:effectLst/>
                        </a:rPr>
                        <a:t>Концентрация глюкозы крови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Высокоя (&gt;14мМ/л)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Очень высокая (&gt;33мМ/л)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algn="ctr">
                        <a:lnSpc>
                          <a:spcPts val="1055"/>
                        </a:lnSpc>
                        <a:spcAft>
                          <a:spcPts val="0"/>
                        </a:spcAft>
                      </a:pPr>
                      <a:r>
                        <a:rPr lang="ru-RU" sz="1400">
                          <a:effectLst/>
                        </a:rPr>
                        <a:t>Низкая</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extLst>
                  <a:ext uri="{0D108BD9-81ED-4DB2-BD59-A6C34878D82A}">
                    <a16:rowId xmlns="" xmlns:a16="http://schemas.microsoft.com/office/drawing/2014/main" val="2231358326"/>
                  </a:ext>
                </a:extLst>
              </a:tr>
              <a:tr h="281333">
                <a:tc>
                  <a:txBody>
                    <a:bodyPr/>
                    <a:lstStyle/>
                    <a:p>
                      <a:pPr marL="76200" algn="ctr">
                        <a:lnSpc>
                          <a:spcPts val="1055"/>
                        </a:lnSpc>
                        <a:spcAft>
                          <a:spcPts val="0"/>
                        </a:spcAft>
                      </a:pPr>
                      <a:r>
                        <a:rPr lang="ru-RU" sz="1400">
                          <a:effectLst/>
                        </a:rPr>
                        <a:t>Концентрация глюкозы в моче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Высокая</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Высокая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algn="ctr">
                        <a:lnSpc>
                          <a:spcPts val="1055"/>
                        </a:lnSpc>
                        <a:spcAft>
                          <a:spcPts val="0"/>
                        </a:spcAft>
                      </a:pPr>
                      <a:r>
                        <a:rPr lang="ru-RU" sz="1400">
                          <a:effectLst/>
                        </a:rPr>
                        <a:t>Отсутствует</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extLst>
                  <a:ext uri="{0D108BD9-81ED-4DB2-BD59-A6C34878D82A}">
                    <a16:rowId xmlns="" xmlns:a16="http://schemas.microsoft.com/office/drawing/2014/main" val="798283437"/>
                  </a:ext>
                </a:extLst>
              </a:tr>
              <a:tr h="214614">
                <a:tc>
                  <a:txBody>
                    <a:bodyPr/>
                    <a:lstStyle/>
                    <a:p>
                      <a:pPr algn="ctr">
                        <a:lnSpc>
                          <a:spcPts val="1055"/>
                        </a:lnSpc>
                        <a:spcAft>
                          <a:spcPts val="0"/>
                        </a:spcAft>
                      </a:pPr>
                      <a:r>
                        <a:rPr lang="ru-RU" sz="1400">
                          <a:effectLst/>
                        </a:rPr>
                        <a:t>Кетонемия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Высокая</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В пределах нормы</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algn="ctr">
                        <a:lnSpc>
                          <a:spcPts val="1055"/>
                        </a:lnSpc>
                        <a:spcAft>
                          <a:spcPts val="0"/>
                        </a:spcAft>
                      </a:pPr>
                      <a:r>
                        <a:rPr lang="ru-RU" sz="1400">
                          <a:effectLst/>
                        </a:rPr>
                        <a:t>В пределах нормы</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extLst>
                  <a:ext uri="{0D108BD9-81ED-4DB2-BD59-A6C34878D82A}">
                    <a16:rowId xmlns="" xmlns:a16="http://schemas.microsoft.com/office/drawing/2014/main" val="3640657982"/>
                  </a:ext>
                </a:extLst>
              </a:tr>
              <a:tr h="281333">
                <a:tc>
                  <a:txBody>
                    <a:bodyPr/>
                    <a:lstStyle/>
                    <a:p>
                      <a:pPr algn="ctr">
                        <a:lnSpc>
                          <a:spcPts val="1055"/>
                        </a:lnSpc>
                        <a:spcAft>
                          <a:spcPts val="0"/>
                        </a:spcAft>
                      </a:pPr>
                      <a:r>
                        <a:rPr lang="ru-RU" sz="1400">
                          <a:effectLst/>
                        </a:rPr>
                        <a:t>Кетонурии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Присутствует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Отсутствует или следы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algn="ctr">
                        <a:lnSpc>
                          <a:spcPts val="1055"/>
                        </a:lnSpc>
                        <a:spcAft>
                          <a:spcPts val="0"/>
                        </a:spcAft>
                      </a:pPr>
                      <a:r>
                        <a:rPr lang="ru-RU" sz="1400">
                          <a:effectLst/>
                        </a:rPr>
                        <a:t>Отсутствует</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extLst>
                  <a:ext uri="{0D108BD9-81ED-4DB2-BD59-A6C34878D82A}">
                    <a16:rowId xmlns="" xmlns:a16="http://schemas.microsoft.com/office/drawing/2014/main" val="4172422062"/>
                  </a:ext>
                </a:extLst>
              </a:tr>
              <a:tr h="420198">
                <a:tc>
                  <a:txBody>
                    <a:bodyPr/>
                    <a:lstStyle/>
                    <a:p>
                      <a:pPr algn="ctr">
                        <a:lnSpc>
                          <a:spcPts val="1055"/>
                        </a:lnSpc>
                        <a:spcAft>
                          <a:spcPts val="0"/>
                        </a:spcAft>
                      </a:pPr>
                      <a:r>
                        <a:rPr lang="ru-RU" sz="1400">
                          <a:effectLst/>
                        </a:rPr>
                        <a:t>Осмолярность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Нормальная, умеренно повышенная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Повышенная значительно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algn="ctr">
                        <a:lnSpc>
                          <a:spcPts val="1055"/>
                        </a:lnSpc>
                        <a:spcAft>
                          <a:spcPts val="0"/>
                        </a:spcAft>
                      </a:pPr>
                      <a:r>
                        <a:rPr lang="ru-RU" sz="1400">
                          <a:effectLst/>
                        </a:rPr>
                        <a:t>Нормальная</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extLst>
                  <a:ext uri="{0D108BD9-81ED-4DB2-BD59-A6C34878D82A}">
                    <a16:rowId xmlns="" xmlns:a16="http://schemas.microsoft.com/office/drawing/2014/main" val="265693056"/>
                  </a:ext>
                </a:extLst>
              </a:tr>
              <a:tr h="214614">
                <a:tc>
                  <a:txBody>
                    <a:bodyPr/>
                    <a:lstStyle/>
                    <a:p>
                      <a:pPr algn="ctr">
                        <a:lnSpc>
                          <a:spcPts val="1055"/>
                        </a:lnSpc>
                        <a:spcAft>
                          <a:spcPts val="0"/>
                        </a:spcAft>
                      </a:pPr>
                      <a:r>
                        <a:rPr lang="ru-RU" sz="1400" u="none" strike="noStrike" spc="-50">
                          <a:effectLst/>
                        </a:rPr>
                        <a:t>НСО</a:t>
                      </a:r>
                      <a:r>
                        <a:rPr lang="ru-RU" sz="1400" u="none" strike="noStrike" spc="-50" baseline="30000">
                          <a:effectLst/>
                        </a:rPr>
                        <a:t>+</a:t>
                      </a:r>
                      <a:r>
                        <a:rPr lang="ru-RU" sz="1400" u="none" strike="noStrike" spc="-50" baseline="-25000">
                          <a:effectLst/>
                        </a:rPr>
                        <a:t>3</a:t>
                      </a:r>
                      <a:r>
                        <a:rPr lang="ru-RU" sz="1400" u="none" strike="noStrike" spc="-50">
                          <a:effectLst/>
                        </a:rPr>
                        <a:t> </a:t>
                      </a:r>
                      <a:r>
                        <a:rPr lang="ru-RU" sz="1400">
                          <a:effectLst/>
                        </a:rPr>
                        <a:t>в плазме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Снижен</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Нормальный</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algn="ctr">
                        <a:lnSpc>
                          <a:spcPts val="1055"/>
                        </a:lnSpc>
                        <a:spcAft>
                          <a:spcPts val="0"/>
                        </a:spcAft>
                      </a:pPr>
                      <a:r>
                        <a:rPr lang="ru-RU" sz="1400">
                          <a:effectLst/>
                        </a:rPr>
                        <a:t>Нормальный</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extLst>
                  <a:ext uri="{0D108BD9-81ED-4DB2-BD59-A6C34878D82A}">
                    <a16:rowId xmlns="" xmlns:a16="http://schemas.microsoft.com/office/drawing/2014/main" val="203440284"/>
                  </a:ext>
                </a:extLst>
              </a:tr>
              <a:tr h="281333">
                <a:tc>
                  <a:txBody>
                    <a:bodyPr/>
                    <a:lstStyle/>
                    <a:p>
                      <a:pPr algn="ctr">
                        <a:lnSpc>
                          <a:spcPts val="1055"/>
                        </a:lnSpc>
                        <a:spcAft>
                          <a:spcPts val="0"/>
                        </a:spcAft>
                      </a:pPr>
                      <a:r>
                        <a:rPr lang="ru-RU" sz="1400">
                          <a:effectLst/>
                        </a:rPr>
                        <a:t>Уровень лактата в плазме</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Нормальный или повышенный</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Нормальный или повышенный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algn="ctr">
                        <a:lnSpc>
                          <a:spcPts val="1055"/>
                        </a:lnSpc>
                        <a:spcAft>
                          <a:spcPts val="0"/>
                        </a:spcAft>
                      </a:pPr>
                      <a:r>
                        <a:rPr lang="ru-RU" sz="1400">
                          <a:effectLst/>
                        </a:rPr>
                        <a:t>Нормальный</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extLst>
                  <a:ext uri="{0D108BD9-81ED-4DB2-BD59-A6C34878D82A}">
                    <a16:rowId xmlns="" xmlns:a16="http://schemas.microsoft.com/office/drawing/2014/main" val="3740841358"/>
                  </a:ext>
                </a:extLst>
              </a:tr>
              <a:tr h="214614">
                <a:tc>
                  <a:txBody>
                    <a:bodyPr/>
                    <a:lstStyle/>
                    <a:p>
                      <a:pPr algn="ctr">
                        <a:lnSpc>
                          <a:spcPts val="1055"/>
                        </a:lnSpc>
                        <a:spcAft>
                          <a:spcPts val="0"/>
                        </a:spcAft>
                      </a:pPr>
                      <a:r>
                        <a:rPr lang="ru-RU" sz="1400" u="none" strike="noStrike" spc="-50">
                          <a:effectLst/>
                        </a:rPr>
                        <a:t>рСО</a:t>
                      </a:r>
                      <a:r>
                        <a:rPr lang="ru-RU" sz="1400" u="none" strike="noStrike" spc="-50" baseline="-25000">
                          <a:effectLst/>
                        </a:rPr>
                        <a:t>2</a:t>
                      </a:r>
                      <a:r>
                        <a:rPr lang="ru-RU" sz="1400" u="none" strike="noStrike" spc="-50">
                          <a:effectLst/>
                        </a:rPr>
                        <a:t> </a:t>
                      </a:r>
                      <a:r>
                        <a:rPr lang="ru-RU" sz="1400">
                          <a:effectLst/>
                        </a:rPr>
                        <a:t>крови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Понижен</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В пределах нормы</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algn="ctr">
                        <a:lnSpc>
                          <a:spcPts val="1055"/>
                        </a:lnSpc>
                        <a:spcAft>
                          <a:spcPts val="0"/>
                        </a:spcAft>
                      </a:pPr>
                      <a:r>
                        <a:rPr lang="ru-RU" sz="1400">
                          <a:effectLst/>
                        </a:rPr>
                        <a:t>В пределах нормы</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extLst>
                  <a:ext uri="{0D108BD9-81ED-4DB2-BD59-A6C34878D82A}">
                    <a16:rowId xmlns="" xmlns:a16="http://schemas.microsoft.com/office/drawing/2014/main" val="3275636969"/>
                  </a:ext>
                </a:extLst>
              </a:tr>
              <a:tr h="214614">
                <a:tc>
                  <a:txBody>
                    <a:bodyPr/>
                    <a:lstStyle/>
                    <a:p>
                      <a:pPr algn="ctr">
                        <a:lnSpc>
                          <a:spcPts val="1055"/>
                        </a:lnSpc>
                        <a:spcAft>
                          <a:spcPts val="0"/>
                        </a:spcAft>
                      </a:pPr>
                      <a:r>
                        <a:rPr lang="ru-RU" sz="1400" u="none" strike="noStrike" spc="-50">
                          <a:effectLst/>
                        </a:rPr>
                        <a:t>рН </a:t>
                      </a:r>
                      <a:r>
                        <a:rPr lang="ru-RU" sz="1400">
                          <a:effectLst/>
                        </a:rPr>
                        <a:t>крови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Низкий</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В пределах нормы</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algn="ctr">
                        <a:lnSpc>
                          <a:spcPts val="1055"/>
                        </a:lnSpc>
                        <a:spcAft>
                          <a:spcPts val="0"/>
                        </a:spcAft>
                      </a:pPr>
                      <a:r>
                        <a:rPr lang="ru-RU" sz="1400">
                          <a:effectLst/>
                        </a:rPr>
                        <a:t>В пределах нормы</a:t>
                      </a:r>
                      <a:r>
                        <a:rPr lang="ru-RU" sz="1400" u="none" strike="noStrike" spc="-50">
                          <a:effectLst/>
                        </a:rPr>
                        <a:t> </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extLst>
                  <a:ext uri="{0D108BD9-81ED-4DB2-BD59-A6C34878D82A}">
                    <a16:rowId xmlns="" xmlns:a16="http://schemas.microsoft.com/office/drawing/2014/main" val="3828370075"/>
                  </a:ext>
                </a:extLst>
              </a:tr>
              <a:tr h="437783">
                <a:tc>
                  <a:txBody>
                    <a:bodyPr/>
                    <a:lstStyle/>
                    <a:p>
                      <a:pPr algn="ctr">
                        <a:lnSpc>
                          <a:spcPts val="1055"/>
                        </a:lnSpc>
                        <a:spcAft>
                          <a:spcPts val="0"/>
                        </a:spcAft>
                      </a:pPr>
                      <a:r>
                        <a:rPr lang="ru-RU" sz="1400">
                          <a:effectLst/>
                        </a:rPr>
                        <a:t>Анионный промежуток</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более 12</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marL="63500" algn="ctr">
                        <a:lnSpc>
                          <a:spcPts val="1055"/>
                        </a:lnSpc>
                        <a:spcAft>
                          <a:spcPts val="0"/>
                        </a:spcAft>
                      </a:pPr>
                      <a:r>
                        <a:rPr lang="ru-RU" sz="1400">
                          <a:effectLst/>
                        </a:rPr>
                        <a:t>Разный</a:t>
                      </a:r>
                      <a:endParaRPr lang="uk-UA" sz="140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tc>
                  <a:txBody>
                    <a:bodyPr/>
                    <a:lstStyle/>
                    <a:p>
                      <a:pPr indent="450215" algn="ctr">
                        <a:lnSpc>
                          <a:spcPct val="115000"/>
                        </a:lnSpc>
                        <a:spcAft>
                          <a:spcPts val="0"/>
                        </a:spcAft>
                      </a:pPr>
                      <a:r>
                        <a:rPr lang="ru-RU" sz="1400" dirty="0">
                          <a:effectLst/>
                        </a:rPr>
                        <a:t>Нормальный</a:t>
                      </a:r>
                      <a:endParaRPr lang="uk-UA" sz="1400" dirty="0">
                        <a:effectLst/>
                      </a:endParaRPr>
                    </a:p>
                    <a:p>
                      <a:pPr algn="ctr">
                        <a:lnSpc>
                          <a:spcPts val="1055"/>
                        </a:lnSpc>
                        <a:spcAft>
                          <a:spcPts val="0"/>
                        </a:spcAft>
                      </a:pPr>
                      <a:r>
                        <a:rPr lang="ru-RU" sz="1400" dirty="0">
                          <a:effectLst/>
                        </a:rPr>
                        <a:t> </a:t>
                      </a:r>
                      <a:endParaRPr lang="uk-UA" sz="1400" dirty="0">
                        <a:effectLst/>
                        <a:latin typeface="Trebuchet MS" panose="020B0603020202020204" pitchFamily="34" charset="0"/>
                        <a:ea typeface="Trebuchet MS" panose="020B0603020202020204" pitchFamily="34" charset="0"/>
                        <a:cs typeface="Trebuchet MS" panose="020B0603020202020204" pitchFamily="34" charset="0"/>
                      </a:endParaRPr>
                    </a:p>
                  </a:txBody>
                  <a:tcPr marL="4208" marR="4208" marT="0" marB="0"/>
                </a:tc>
                <a:extLst>
                  <a:ext uri="{0D108BD9-81ED-4DB2-BD59-A6C34878D82A}">
                    <a16:rowId xmlns="" xmlns:a16="http://schemas.microsoft.com/office/drawing/2014/main" val="1900702328"/>
                  </a:ext>
                </a:extLst>
              </a:tr>
            </a:tbl>
          </a:graphicData>
        </a:graphic>
      </p:graphicFrame>
    </p:spTree>
    <p:extLst>
      <p:ext uri="{BB962C8B-B14F-4D97-AF65-F5344CB8AC3E}">
        <p14:creationId xmlns="" xmlns:p14="http://schemas.microsoft.com/office/powerpoint/2010/main" val="4108340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9807D9B-EC8D-4313-8D48-04C07E808EF5}"/>
              </a:ext>
            </a:extLst>
          </p:cNvPr>
          <p:cNvSpPr>
            <a:spLocks noGrp="1"/>
          </p:cNvSpPr>
          <p:nvPr>
            <p:ph type="title"/>
          </p:nvPr>
        </p:nvSpPr>
        <p:spPr>
          <a:xfrm>
            <a:off x="5989982" y="0"/>
            <a:ext cx="6202017" cy="1020417"/>
          </a:xfrm>
        </p:spPr>
        <p:txBody>
          <a:bodyPr/>
          <a:lstStyle/>
          <a:p>
            <a:pPr algn="ctr"/>
            <a:r>
              <a:rPr lang="ru-RU" dirty="0">
                <a:solidFill>
                  <a:srgbClr val="FF0000"/>
                </a:solidFill>
                <a:effectLst/>
              </a:rPr>
              <a:t>Другие эндогенные комы</a:t>
            </a:r>
            <a:r>
              <a:rPr lang="uk-UA" dirty="0">
                <a:effectLst/>
              </a:rPr>
              <a:t/>
            </a:r>
            <a:br>
              <a:rPr lang="uk-UA" dirty="0">
                <a:effectLst/>
              </a:rPr>
            </a:br>
            <a:endParaRPr lang="uk-UA" dirty="0"/>
          </a:p>
        </p:txBody>
      </p:sp>
      <p:graphicFrame>
        <p:nvGraphicFramePr>
          <p:cNvPr id="4" name="Объект 3">
            <a:extLst>
              <a:ext uri="{FF2B5EF4-FFF2-40B4-BE49-F238E27FC236}">
                <a16:creationId xmlns="" xmlns:a16="http://schemas.microsoft.com/office/drawing/2014/main" id="{13C84D8F-C480-43C8-94DC-77B1DDCB593D}"/>
              </a:ext>
            </a:extLst>
          </p:cNvPr>
          <p:cNvGraphicFramePr>
            <a:graphicFrameLocks noGrp="1"/>
          </p:cNvGraphicFramePr>
          <p:nvPr>
            <p:ph idx="1"/>
            <p:extLst>
              <p:ext uri="{D42A27DB-BD31-4B8C-83A1-F6EECF244321}">
                <p14:modId xmlns="" xmlns:p14="http://schemas.microsoft.com/office/powerpoint/2010/main" val="1774461435"/>
              </p:ext>
            </p:extLst>
          </p:nvPr>
        </p:nvGraphicFramePr>
        <p:xfrm>
          <a:off x="2" y="643130"/>
          <a:ext cx="12191998" cy="6214870"/>
        </p:xfrm>
        <a:graphic>
          <a:graphicData uri="http://schemas.openxmlformats.org/drawingml/2006/table">
            <a:tbl>
              <a:tblPr firstRow="1" firstCol="1" bandRow="1">
                <a:tableStyleId>{5C22544A-7EE6-4342-B048-85BDC9FD1C3A}</a:tableStyleId>
              </a:tblPr>
              <a:tblGrid>
                <a:gridCol w="3990200">
                  <a:extLst>
                    <a:ext uri="{9D8B030D-6E8A-4147-A177-3AD203B41FA5}">
                      <a16:colId xmlns="" xmlns:a16="http://schemas.microsoft.com/office/drawing/2014/main" val="186543274"/>
                    </a:ext>
                  </a:extLst>
                </a:gridCol>
                <a:gridCol w="8201798">
                  <a:extLst>
                    <a:ext uri="{9D8B030D-6E8A-4147-A177-3AD203B41FA5}">
                      <a16:colId xmlns="" xmlns:a16="http://schemas.microsoft.com/office/drawing/2014/main" val="3552177107"/>
                    </a:ext>
                  </a:extLst>
                </a:gridCol>
              </a:tblGrid>
              <a:tr h="468468">
                <a:tc>
                  <a:txBody>
                    <a:bodyPr/>
                    <a:lstStyle/>
                    <a:p>
                      <a:pPr algn="just">
                        <a:lnSpc>
                          <a:spcPct val="115000"/>
                        </a:lnSpc>
                        <a:spcAft>
                          <a:spcPts val="1000"/>
                        </a:spcAft>
                      </a:pPr>
                      <a:r>
                        <a:rPr lang="ru-RU" sz="2000">
                          <a:effectLst/>
                        </a:rPr>
                        <a:t>Вид комы </a:t>
                      </a:r>
                      <a:endParaRPr lang="uk-U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000">
                          <a:effectLst/>
                        </a:rPr>
                        <a:t>Клиническая картина, ход</a:t>
                      </a:r>
                      <a:endParaRPr lang="uk-U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253554044"/>
                  </a:ext>
                </a:extLst>
              </a:tr>
              <a:tr h="1051744">
                <a:tc>
                  <a:txBody>
                    <a:bodyPr/>
                    <a:lstStyle/>
                    <a:p>
                      <a:pPr algn="just">
                        <a:lnSpc>
                          <a:spcPct val="115000"/>
                        </a:lnSpc>
                        <a:spcAft>
                          <a:spcPts val="1000"/>
                        </a:spcAft>
                      </a:pPr>
                      <a:r>
                        <a:rPr lang="ru-RU" sz="2000">
                          <a:effectLst/>
                        </a:rPr>
                        <a:t>Уремическая </a:t>
                      </a:r>
                      <a:endParaRPr lang="uk-U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a:effectLst/>
                        </a:rPr>
                        <a:t>Медленное развитие на фоне ХПН. Запах мочевины изо рта. Дыхание Куссмауля. Кожа сухая, геморрагии, следы розчухивань. Возможен судорожный синдром</a:t>
                      </a:r>
                      <a:endParaRPr lang="uk-U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265120558"/>
                  </a:ext>
                </a:extLst>
              </a:tr>
              <a:tr h="966173">
                <a:tc>
                  <a:txBody>
                    <a:bodyPr/>
                    <a:lstStyle/>
                    <a:p>
                      <a:pPr algn="just">
                        <a:lnSpc>
                          <a:spcPct val="115000"/>
                        </a:lnSpc>
                        <a:spcAft>
                          <a:spcPts val="1000"/>
                        </a:spcAft>
                      </a:pPr>
                      <a:r>
                        <a:rPr lang="ru-RU" sz="2000">
                          <a:effectLst/>
                        </a:rPr>
                        <a:t>Хлоргидропеническая </a:t>
                      </a:r>
                      <a:endParaRPr lang="uk-U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a:effectLst/>
                        </a:rPr>
                        <a:t>Медленное развитие на фоне длительной рвоты различного генеза. Выраженные дегидратация, тахикардия, коллапс, судорожный синдром</a:t>
                      </a:r>
                      <a:endParaRPr lang="uk-U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82158261"/>
                  </a:ext>
                </a:extLst>
              </a:tr>
              <a:tr h="1766899">
                <a:tc>
                  <a:txBody>
                    <a:bodyPr/>
                    <a:lstStyle/>
                    <a:p>
                      <a:pPr algn="just">
                        <a:lnSpc>
                          <a:spcPct val="115000"/>
                        </a:lnSpc>
                        <a:spcAft>
                          <a:spcPts val="1000"/>
                        </a:spcAft>
                      </a:pPr>
                      <a:r>
                        <a:rPr lang="ru-RU" sz="2000">
                          <a:effectLst/>
                        </a:rPr>
                        <a:t>Екламптическая </a:t>
                      </a:r>
                      <a:endParaRPr lang="uk-U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a:effectLst/>
                        </a:rPr>
                        <a:t>Развивается при остром нефрите или нефропатии беременных. Предшествуют развитию комы интенсивная головная боль, рвота, нарушение зрения. </a:t>
                      </a:r>
                      <a:endParaRPr lang="uk-UA" sz="2000">
                        <a:effectLst/>
                      </a:endParaRPr>
                    </a:p>
                    <a:p>
                      <a:pPr algn="just">
                        <a:lnSpc>
                          <a:spcPct val="115000"/>
                        </a:lnSpc>
                        <a:spcAft>
                          <a:spcPts val="0"/>
                        </a:spcAft>
                      </a:pPr>
                      <a:r>
                        <a:rPr lang="ru-RU" sz="2000">
                          <a:effectLst/>
                        </a:rPr>
                        <a:t>Объективно: генерализованные судорожные припадки, высокое АД. Бледность кожных покровов, отеки.</a:t>
                      </a:r>
                      <a:endParaRPr lang="uk-U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15059069"/>
                  </a:ext>
                </a:extLst>
              </a:tr>
              <a:tr h="1961586">
                <a:tc>
                  <a:txBody>
                    <a:bodyPr/>
                    <a:lstStyle/>
                    <a:p>
                      <a:pPr algn="just">
                        <a:lnSpc>
                          <a:spcPct val="115000"/>
                        </a:lnSpc>
                        <a:spcAft>
                          <a:spcPts val="1000"/>
                        </a:spcAft>
                      </a:pPr>
                      <a:r>
                        <a:rPr lang="ru-RU" sz="2000" dirty="0">
                          <a:effectLst/>
                        </a:rPr>
                        <a:t>Печеночная</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dirty="0">
                          <a:effectLst/>
                        </a:rPr>
                        <a:t>При вирусных гепатитах, циррозе печени, отравлениях </a:t>
                      </a:r>
                      <a:r>
                        <a:rPr lang="ru-RU" sz="2000" dirty="0" err="1">
                          <a:effectLst/>
                        </a:rPr>
                        <a:t>гепатотропными</a:t>
                      </a:r>
                      <a:r>
                        <a:rPr lang="ru-RU" sz="2000" dirty="0">
                          <a:effectLst/>
                        </a:rPr>
                        <a:t> ядами. Развитие постепенное, предшествующие, которым бессонница, возбуждение, повышение мышечного тонуса. В коме кожные покровы и слизистые сухие, </a:t>
                      </a:r>
                      <a:r>
                        <a:rPr lang="ru-RU" sz="2000" dirty="0" err="1">
                          <a:effectLst/>
                        </a:rPr>
                        <a:t>иктеричные</a:t>
                      </a:r>
                      <a:r>
                        <a:rPr lang="ru-RU" sz="2000" dirty="0">
                          <a:effectLst/>
                        </a:rPr>
                        <a:t>, </a:t>
                      </a:r>
                      <a:r>
                        <a:rPr lang="ru-RU" sz="2000" dirty="0" err="1">
                          <a:effectLst/>
                        </a:rPr>
                        <a:t>телеангиэктазии</a:t>
                      </a:r>
                      <a:r>
                        <a:rPr lang="ru-RU" sz="2000" dirty="0">
                          <a:effectLst/>
                        </a:rPr>
                        <a:t>, геморрагии. Дыхание типа </a:t>
                      </a:r>
                      <a:r>
                        <a:rPr lang="ru-RU" sz="2000" dirty="0" err="1">
                          <a:effectLst/>
                        </a:rPr>
                        <a:t>Чейна</a:t>
                      </a:r>
                      <a:r>
                        <a:rPr lang="ru-RU" sz="2000" dirty="0">
                          <a:effectLst/>
                        </a:rPr>
                        <a:t>-Стокса. судорожный синдром.</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96022195"/>
                  </a:ext>
                </a:extLst>
              </a:tr>
            </a:tbl>
          </a:graphicData>
        </a:graphic>
      </p:graphicFrame>
    </p:spTree>
    <p:extLst>
      <p:ext uri="{BB962C8B-B14F-4D97-AF65-F5344CB8AC3E}">
        <p14:creationId xmlns="" xmlns:p14="http://schemas.microsoft.com/office/powerpoint/2010/main" val="2985623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B894E03-3481-4E1D-9FAD-CDCD2FD2D407}"/>
              </a:ext>
            </a:extLst>
          </p:cNvPr>
          <p:cNvSpPr>
            <a:spLocks noGrp="1"/>
          </p:cNvSpPr>
          <p:nvPr>
            <p:ph type="title"/>
          </p:nvPr>
        </p:nvSpPr>
        <p:spPr>
          <a:xfrm>
            <a:off x="5155096" y="0"/>
            <a:ext cx="7036904" cy="1086678"/>
          </a:xfrm>
        </p:spPr>
        <p:txBody>
          <a:bodyPr/>
          <a:lstStyle/>
          <a:p>
            <a:pPr algn="ctr"/>
            <a:r>
              <a:rPr lang="ru-RU" dirty="0">
                <a:solidFill>
                  <a:srgbClr val="FF0000"/>
                </a:solidFill>
                <a:effectLst/>
              </a:rPr>
              <a:t>Экзогенные токсические комы</a:t>
            </a:r>
            <a:r>
              <a:rPr lang="uk-UA" dirty="0">
                <a:effectLst/>
              </a:rPr>
              <a:t/>
            </a:r>
            <a:br>
              <a:rPr lang="uk-UA" dirty="0">
                <a:effectLst/>
              </a:rPr>
            </a:br>
            <a:endParaRPr lang="uk-UA" dirty="0"/>
          </a:p>
        </p:txBody>
      </p:sp>
      <p:graphicFrame>
        <p:nvGraphicFramePr>
          <p:cNvPr id="4" name="Объект 3">
            <a:extLst>
              <a:ext uri="{FF2B5EF4-FFF2-40B4-BE49-F238E27FC236}">
                <a16:creationId xmlns="" xmlns:a16="http://schemas.microsoft.com/office/drawing/2014/main" id="{ADEC53D8-02F3-48B5-B9ED-3FC396F91EB2}"/>
              </a:ext>
            </a:extLst>
          </p:cNvPr>
          <p:cNvGraphicFramePr>
            <a:graphicFrameLocks noGrp="1"/>
          </p:cNvGraphicFramePr>
          <p:nvPr>
            <p:ph idx="1"/>
            <p:extLst>
              <p:ext uri="{D42A27DB-BD31-4B8C-83A1-F6EECF244321}">
                <p14:modId xmlns="" xmlns:p14="http://schemas.microsoft.com/office/powerpoint/2010/main" val="698834164"/>
              </p:ext>
            </p:extLst>
          </p:nvPr>
        </p:nvGraphicFramePr>
        <p:xfrm>
          <a:off x="1" y="635016"/>
          <a:ext cx="12191999" cy="6449927"/>
        </p:xfrm>
        <a:graphic>
          <a:graphicData uri="http://schemas.openxmlformats.org/drawingml/2006/table">
            <a:tbl>
              <a:tblPr firstRow="1" firstCol="1" bandRow="1">
                <a:tableStyleId>{5C22544A-7EE6-4342-B048-85BDC9FD1C3A}</a:tableStyleId>
              </a:tblPr>
              <a:tblGrid>
                <a:gridCol w="3990200">
                  <a:extLst>
                    <a:ext uri="{9D8B030D-6E8A-4147-A177-3AD203B41FA5}">
                      <a16:colId xmlns="" xmlns:a16="http://schemas.microsoft.com/office/drawing/2014/main" val="2367785538"/>
                    </a:ext>
                  </a:extLst>
                </a:gridCol>
                <a:gridCol w="8201799">
                  <a:extLst>
                    <a:ext uri="{9D8B030D-6E8A-4147-A177-3AD203B41FA5}">
                      <a16:colId xmlns="" xmlns:a16="http://schemas.microsoft.com/office/drawing/2014/main" val="2709846936"/>
                    </a:ext>
                  </a:extLst>
                </a:gridCol>
              </a:tblGrid>
              <a:tr h="502889">
                <a:tc>
                  <a:txBody>
                    <a:bodyPr/>
                    <a:lstStyle/>
                    <a:p>
                      <a:pPr algn="just">
                        <a:lnSpc>
                          <a:spcPct val="115000"/>
                        </a:lnSpc>
                        <a:spcAft>
                          <a:spcPts val="1000"/>
                        </a:spcAft>
                      </a:pPr>
                      <a:r>
                        <a:rPr lang="ru-RU" sz="2000">
                          <a:effectLst/>
                        </a:rPr>
                        <a:t>Вид комы </a:t>
                      </a:r>
                      <a:endParaRPr lang="uk-U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450215" algn="just">
                        <a:lnSpc>
                          <a:spcPct val="115000"/>
                        </a:lnSpc>
                        <a:spcAft>
                          <a:spcPts val="0"/>
                        </a:spcAft>
                      </a:pPr>
                      <a:r>
                        <a:rPr lang="ru-RU" sz="2000">
                          <a:effectLst/>
                        </a:rPr>
                        <a:t>Клиническая картина, ход</a:t>
                      </a:r>
                      <a:endParaRPr lang="uk-U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691116616"/>
                  </a:ext>
                </a:extLst>
              </a:tr>
              <a:tr h="1571439">
                <a:tc>
                  <a:txBody>
                    <a:bodyPr/>
                    <a:lstStyle/>
                    <a:p>
                      <a:pPr algn="just">
                        <a:lnSpc>
                          <a:spcPct val="115000"/>
                        </a:lnSpc>
                        <a:spcAft>
                          <a:spcPts val="1000"/>
                        </a:spcAft>
                      </a:pPr>
                      <a:r>
                        <a:rPr lang="ru-RU" sz="2000">
                          <a:effectLst/>
                        </a:rPr>
                        <a:t>Отравление этиловым спиртом </a:t>
                      </a:r>
                      <a:endParaRPr lang="uk-U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a:effectLst/>
                        </a:rPr>
                        <a:t>Постепенное развитие через периоды возбуждения и сонливости. Багрово-цианотическая кожа лица и шеи, узкие зрачки, гипергидроз, гиперсаливация. Поверхностное дыхание. Возможны рвота и судорожный синдром. Гипотермия</a:t>
                      </a:r>
                      <a:endParaRPr lang="uk-U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93944005"/>
                  </a:ext>
                </a:extLst>
              </a:tr>
              <a:tr h="502889">
                <a:tc>
                  <a:txBody>
                    <a:bodyPr/>
                    <a:lstStyle/>
                    <a:p>
                      <a:pPr algn="just">
                        <a:lnSpc>
                          <a:spcPct val="115000"/>
                        </a:lnSpc>
                        <a:spcAft>
                          <a:spcPts val="1000"/>
                        </a:spcAft>
                      </a:pPr>
                      <a:r>
                        <a:rPr lang="ru-RU" sz="2000">
                          <a:effectLst/>
                        </a:rPr>
                        <a:t>Отравление нейролептиками </a:t>
                      </a:r>
                      <a:endParaRPr lang="uk-U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a:effectLst/>
                        </a:rPr>
                        <a:t>Развитие быстрое. Характерно: узкие зрачки, гипергидроз, судорожный синдром</a:t>
                      </a:r>
                      <a:endParaRPr lang="uk-U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928893475"/>
                  </a:ext>
                </a:extLst>
              </a:tr>
              <a:tr h="1037164">
                <a:tc>
                  <a:txBody>
                    <a:bodyPr/>
                    <a:lstStyle/>
                    <a:p>
                      <a:pPr algn="just">
                        <a:lnSpc>
                          <a:spcPct val="115000"/>
                        </a:lnSpc>
                        <a:spcAft>
                          <a:spcPts val="1000"/>
                        </a:spcAft>
                      </a:pPr>
                      <a:r>
                        <a:rPr lang="ru-RU" sz="2000">
                          <a:effectLst/>
                        </a:rPr>
                        <a:t>Отравление препаратами атропинового ряда</a:t>
                      </a:r>
                      <a:endParaRPr lang="uk-U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a:effectLst/>
                        </a:rPr>
                        <a:t>Развития комы предшествует психомоторное возбуждение. В коме: сухость кожи и слизистых, зрачки широкие, сниженный мышечный тонус, фибрилляция мышц, гипертермия</a:t>
                      </a:r>
                      <a:endParaRPr lang="uk-U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4219751"/>
                  </a:ext>
                </a:extLst>
              </a:tr>
              <a:tr h="1037164">
                <a:tc>
                  <a:txBody>
                    <a:bodyPr/>
                    <a:lstStyle/>
                    <a:p>
                      <a:pPr algn="just">
                        <a:lnSpc>
                          <a:spcPct val="115000"/>
                        </a:lnSpc>
                        <a:spcAft>
                          <a:spcPts val="1000"/>
                        </a:spcAft>
                      </a:pPr>
                      <a:r>
                        <a:rPr lang="ru-RU" sz="2000">
                          <a:effectLst/>
                        </a:rPr>
                        <a:t>Отравления наркотическими анальгетиками </a:t>
                      </a:r>
                      <a:endParaRPr lang="uk-U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a:effectLst/>
                        </a:rPr>
                        <a:t>При внутривенном введении быстрое развитие. Поверхностное, аритмичне дыхание, кожа и слизистые цианотичны, гипергидроз, брадикардия, низкое АД</a:t>
                      </a:r>
                      <a:endParaRPr lang="uk-U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87612262"/>
                  </a:ext>
                </a:extLst>
              </a:tr>
              <a:tr h="1571439">
                <a:tc>
                  <a:txBody>
                    <a:bodyPr/>
                    <a:lstStyle/>
                    <a:p>
                      <a:pPr algn="just">
                        <a:lnSpc>
                          <a:spcPct val="115000"/>
                        </a:lnSpc>
                        <a:spcAft>
                          <a:spcPts val="1000"/>
                        </a:spcAft>
                      </a:pPr>
                      <a:r>
                        <a:rPr lang="ru-RU" sz="2000">
                          <a:effectLst/>
                        </a:rPr>
                        <a:t>Постепенное отравление фосфорорганическими соединениями </a:t>
                      </a:r>
                      <a:endParaRPr lang="uk-U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ru-RU" sz="2000" dirty="0">
                          <a:effectLst/>
                        </a:rPr>
                        <a:t>Развитие - возбуждение, тошнота, рвота, боль в животе, </a:t>
                      </a:r>
                      <a:r>
                        <a:rPr lang="ru-RU" sz="2000" dirty="0" err="1">
                          <a:effectLst/>
                        </a:rPr>
                        <a:t>миофибриляции</a:t>
                      </a:r>
                      <a:r>
                        <a:rPr lang="ru-RU" sz="2000" dirty="0">
                          <a:effectLst/>
                        </a:rPr>
                        <a:t> в области лица и шеи. В коме: выраженный цианоз кожи и слизистых, очень узкие зрачки, дыхание поверхностное, аритмичное, </a:t>
                      </a:r>
                      <a:r>
                        <a:rPr lang="ru-RU" sz="2000" dirty="0" err="1">
                          <a:effectLst/>
                        </a:rPr>
                        <a:t>бронхорея</a:t>
                      </a:r>
                      <a:r>
                        <a:rPr lang="ru-RU" sz="2000" dirty="0">
                          <a:effectLst/>
                        </a:rPr>
                        <a:t>, брадикардия, судорожный синдром</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51673084"/>
                  </a:ext>
                </a:extLst>
              </a:tr>
            </a:tbl>
          </a:graphicData>
        </a:graphic>
      </p:graphicFrame>
    </p:spTree>
    <p:extLst>
      <p:ext uri="{BB962C8B-B14F-4D97-AF65-F5344CB8AC3E}">
        <p14:creationId xmlns="" xmlns:p14="http://schemas.microsoft.com/office/powerpoint/2010/main" val="3612738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AE1B146-A17D-4167-B521-F7C8995FAA74}"/>
              </a:ext>
            </a:extLst>
          </p:cNvPr>
          <p:cNvSpPr>
            <a:spLocks noGrp="1"/>
          </p:cNvSpPr>
          <p:nvPr>
            <p:ph type="title"/>
          </p:nvPr>
        </p:nvSpPr>
        <p:spPr>
          <a:xfrm>
            <a:off x="2211051" y="457201"/>
            <a:ext cx="10151164" cy="1143000"/>
          </a:xfrm>
        </p:spPr>
        <p:txBody>
          <a:bodyPr/>
          <a:lstStyle/>
          <a:p>
            <a:pPr algn="ctr"/>
            <a:r>
              <a:rPr lang="ru-RU" dirty="0">
                <a:solidFill>
                  <a:srgbClr val="FF0000"/>
                </a:solidFill>
                <a:effectLst/>
              </a:rPr>
              <a:t>УТОПЛЕНИЯ, КЛИНИКА, ДИАГНОСТИКА И ОКАЗАНИЯ НЕОТЛОЖНОЙ ПОМОЩИ НА ДОГОСПИТАЛЬНОМ ЭТАПЕ.</a:t>
            </a:r>
            <a:r>
              <a:rPr lang="uk-UA" dirty="0">
                <a:effectLst/>
              </a:rPr>
              <a:t/>
            </a:r>
            <a:br>
              <a:rPr lang="uk-UA" dirty="0">
                <a:effectLst/>
              </a:rPr>
            </a:br>
            <a:endParaRPr lang="uk-UA" dirty="0"/>
          </a:p>
        </p:txBody>
      </p:sp>
      <p:sp>
        <p:nvSpPr>
          <p:cNvPr id="3" name="Объект 2">
            <a:extLst>
              <a:ext uri="{FF2B5EF4-FFF2-40B4-BE49-F238E27FC236}">
                <a16:creationId xmlns="" xmlns:a16="http://schemas.microsoft.com/office/drawing/2014/main" id="{3EDCF684-DE74-4FAF-B7E8-222319713DFA}"/>
              </a:ext>
            </a:extLst>
          </p:cNvPr>
          <p:cNvSpPr>
            <a:spLocks noGrp="1"/>
          </p:cNvSpPr>
          <p:nvPr>
            <p:ph idx="1"/>
          </p:nvPr>
        </p:nvSpPr>
        <p:spPr>
          <a:xfrm>
            <a:off x="2504662" y="1600201"/>
            <a:ext cx="9687338" cy="5257799"/>
          </a:xfrm>
        </p:spPr>
        <p:txBody>
          <a:bodyPr>
            <a:normAutofit fontScale="92500"/>
          </a:bodyPr>
          <a:lstStyle/>
          <a:p>
            <a:pPr marL="0" indent="0" algn="ctr">
              <a:buNone/>
            </a:pPr>
            <a:r>
              <a:rPr lang="ru-RU" b="1" dirty="0">
                <a:solidFill>
                  <a:srgbClr val="FF0000"/>
                </a:solidFill>
              </a:rPr>
              <a:t>Утопления</a:t>
            </a:r>
            <a:r>
              <a:rPr lang="ru-RU" dirty="0"/>
              <a:t> - это разновидность механической асфиксии, наступающей в результате попадания воды в верхние дыхательные пути.</a:t>
            </a:r>
            <a:endParaRPr lang="uk-UA" dirty="0"/>
          </a:p>
          <a:p>
            <a:r>
              <a:rPr lang="ru-RU" b="1" i="1" u="sng" dirty="0"/>
              <a:t>Этиология утопления</a:t>
            </a:r>
            <a:r>
              <a:rPr lang="ru-RU" b="1" dirty="0"/>
              <a:t>:</a:t>
            </a:r>
            <a:endParaRPr lang="uk-UA" dirty="0"/>
          </a:p>
          <a:p>
            <a:r>
              <a:rPr lang="ru-RU" dirty="0">
                <a:solidFill>
                  <a:srgbClr val="FF0000"/>
                </a:solidFill>
              </a:rPr>
              <a:t>1. </a:t>
            </a:r>
            <a:r>
              <a:rPr lang="ru-RU" u="sng" dirty="0">
                <a:solidFill>
                  <a:srgbClr val="FF0000"/>
                </a:solidFill>
              </a:rPr>
              <a:t>Настоящее или первичное </a:t>
            </a:r>
            <a:r>
              <a:rPr lang="ru-RU" dirty="0"/>
              <a:t>(попадания больших количеств воды в дыхательные пути при погружении в воду).</a:t>
            </a:r>
            <a:endParaRPr lang="uk-UA" dirty="0"/>
          </a:p>
          <a:p>
            <a:r>
              <a:rPr lang="ru-RU" dirty="0">
                <a:solidFill>
                  <a:srgbClr val="FF0000"/>
                </a:solidFill>
              </a:rPr>
              <a:t>2. </a:t>
            </a:r>
            <a:r>
              <a:rPr lang="ru-RU" u="sng" dirty="0" err="1">
                <a:solidFill>
                  <a:srgbClr val="FF0000"/>
                </a:solidFill>
              </a:rPr>
              <a:t>Асфиктичное</a:t>
            </a:r>
            <a:r>
              <a:rPr lang="ru-RU" u="sng" dirty="0">
                <a:solidFill>
                  <a:srgbClr val="FF0000"/>
                </a:solidFill>
              </a:rPr>
              <a:t> (или ошибочное, или «сухое») </a:t>
            </a:r>
            <a:r>
              <a:rPr lang="ru-RU" dirty="0"/>
              <a:t>при резком торможении ЦНС (алкогольное опьянение, эпилептический припадок, сотрясение мозга, перелом черепа или шейного отдела позвоночника, дыхательные пути при погружении в воду).</a:t>
            </a:r>
            <a:endParaRPr lang="uk-UA" dirty="0"/>
          </a:p>
          <a:p>
            <a:r>
              <a:rPr lang="ru-RU" dirty="0">
                <a:solidFill>
                  <a:srgbClr val="FF0000"/>
                </a:solidFill>
              </a:rPr>
              <a:t>3</a:t>
            </a:r>
            <a:r>
              <a:rPr lang="ru-RU" u="sng" dirty="0">
                <a:solidFill>
                  <a:srgbClr val="FF0000"/>
                </a:solidFill>
              </a:rPr>
              <a:t>. </a:t>
            </a:r>
            <a:r>
              <a:rPr lang="ru-RU" u="sng" dirty="0" err="1">
                <a:solidFill>
                  <a:srgbClr val="FF0000"/>
                </a:solidFill>
              </a:rPr>
              <a:t>Синкопальное</a:t>
            </a:r>
            <a:r>
              <a:rPr lang="ru-RU" dirty="0"/>
              <a:t> (10-40 % всех утоплений) - рефлекторная остановка сердца и дыхания: резкое внезапное охлаждение (</a:t>
            </a:r>
            <a:r>
              <a:rPr lang="ru-RU" dirty="0" err="1"/>
              <a:t>гидрошок</a:t>
            </a:r>
            <a:r>
              <a:rPr lang="ru-RU" dirty="0"/>
              <a:t>), сильное эмоциональное потрясение, попадание холодной воды из-за дефекта барабанной перепонки в среднее ухо и слуховую трубу.</a:t>
            </a:r>
            <a:endParaRPr lang="uk-UA" dirty="0"/>
          </a:p>
          <a:p>
            <a:endParaRPr lang="uk-UA" dirty="0"/>
          </a:p>
        </p:txBody>
      </p:sp>
      <p:pic>
        <p:nvPicPr>
          <p:cNvPr id="5" name="Picture 4">
            <a:extLst>
              <a:ext uri="{FF2B5EF4-FFF2-40B4-BE49-F238E27FC236}">
                <a16:creationId xmlns="" xmlns:a16="http://schemas.microsoft.com/office/drawing/2014/main" id="{01E917D9-5195-40F0-9649-88E9676756D7}"/>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5360" y="2266122"/>
            <a:ext cx="3034334" cy="4591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97250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31AC95D5-3388-49CC-B7D0-BAA92888B551}"/>
              </a:ext>
            </a:extLst>
          </p:cNvPr>
          <p:cNvSpPr>
            <a:spLocks noGrp="1"/>
          </p:cNvSpPr>
          <p:nvPr>
            <p:ph idx="1"/>
          </p:nvPr>
        </p:nvSpPr>
        <p:spPr>
          <a:xfrm>
            <a:off x="4174434" y="0"/>
            <a:ext cx="8017565" cy="6857999"/>
          </a:xfrm>
        </p:spPr>
        <p:txBody>
          <a:bodyPr>
            <a:normAutofit/>
          </a:bodyPr>
          <a:lstStyle/>
          <a:p>
            <a:pPr marL="0" indent="0" algn="ctr">
              <a:buNone/>
            </a:pPr>
            <a:r>
              <a:rPr lang="ru-RU" sz="3200" dirty="0"/>
              <a:t>При всех вариантах утопления прежде всего угасают функции </a:t>
            </a:r>
            <a:r>
              <a:rPr lang="ru-RU" sz="3200" dirty="0" err="1"/>
              <a:t>коры</a:t>
            </a:r>
            <a:r>
              <a:rPr lang="ru-RU" sz="3200" dirty="0"/>
              <a:t> головного мозга.  Последовательность прекращения дыхания и сердечной деятельности различна:</a:t>
            </a:r>
          </a:p>
          <a:p>
            <a:pPr marL="0" indent="0" algn="ctr">
              <a:buNone/>
            </a:pPr>
            <a:endParaRPr lang="ru-RU" sz="3200" dirty="0"/>
          </a:p>
          <a:p>
            <a:r>
              <a:rPr lang="ru-RU" sz="3200" dirty="0"/>
              <a:t> -при настоящему утоплении первично наступает остановка сердца,</a:t>
            </a:r>
          </a:p>
          <a:p>
            <a:r>
              <a:rPr lang="ru-RU" sz="3200" dirty="0"/>
              <a:t> -при </a:t>
            </a:r>
            <a:r>
              <a:rPr lang="ru-RU" sz="3200" dirty="0" err="1"/>
              <a:t>асфиксическом</a:t>
            </a:r>
            <a:r>
              <a:rPr lang="ru-RU" sz="3200" dirty="0"/>
              <a:t> - остановка дыхания,</a:t>
            </a:r>
          </a:p>
          <a:p>
            <a:r>
              <a:rPr lang="ru-RU" sz="3200" dirty="0"/>
              <a:t> -при </a:t>
            </a:r>
            <a:r>
              <a:rPr lang="ru-RU" sz="3200" dirty="0" err="1"/>
              <a:t>синкопальном</a:t>
            </a:r>
            <a:r>
              <a:rPr lang="ru-RU" sz="3200" dirty="0"/>
              <a:t> - обе функции теряются почти одновременно.</a:t>
            </a:r>
            <a:endParaRPr lang="uk-UA" sz="3200" dirty="0"/>
          </a:p>
        </p:txBody>
      </p:sp>
      <p:pic>
        <p:nvPicPr>
          <p:cNvPr id="5" name="Рисунок 4">
            <a:extLst>
              <a:ext uri="{FF2B5EF4-FFF2-40B4-BE49-F238E27FC236}">
                <a16:creationId xmlns="" xmlns:a16="http://schemas.microsoft.com/office/drawing/2014/main" id="{FE3249F2-0275-489D-86A5-C9CDFD86023F}"/>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143124"/>
            <a:ext cx="4267200" cy="4714875"/>
          </a:xfrm>
          <a:prstGeom prst="rect">
            <a:avLst/>
          </a:prstGeom>
        </p:spPr>
      </p:pic>
    </p:spTree>
    <p:extLst>
      <p:ext uri="{BB962C8B-B14F-4D97-AF65-F5344CB8AC3E}">
        <p14:creationId xmlns="" xmlns:p14="http://schemas.microsoft.com/office/powerpoint/2010/main" val="540332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97220C6-2E14-49F4-A58E-BB28DF868E19}"/>
              </a:ext>
            </a:extLst>
          </p:cNvPr>
          <p:cNvSpPr>
            <a:spLocks noGrp="1"/>
          </p:cNvSpPr>
          <p:nvPr>
            <p:ph type="title"/>
          </p:nvPr>
        </p:nvSpPr>
        <p:spPr>
          <a:xfrm>
            <a:off x="4095736" y="141669"/>
            <a:ext cx="7810555" cy="1275970"/>
          </a:xfrm>
          <a:ln>
            <a:noFill/>
          </a:ln>
        </p:spPr>
        <p:txBody>
          <a:bodyPr/>
          <a:lstStyle/>
          <a:p>
            <a:pPr algn="ctr"/>
            <a:r>
              <a:rPr lang="ru-RU" sz="3600" dirty="0">
                <a:solidFill>
                  <a:srgbClr val="FF0000"/>
                </a:solidFill>
                <a:effectLst/>
              </a:rPr>
              <a:t>В основе развития кардиогенного шока:</a:t>
            </a:r>
            <a:r>
              <a:rPr lang="uk-UA" sz="3600" dirty="0">
                <a:solidFill>
                  <a:srgbClr val="FF0000"/>
                </a:solidFill>
                <a:effectLst/>
              </a:rPr>
              <a:t/>
            </a:r>
            <a:br>
              <a:rPr lang="uk-UA" sz="3600" dirty="0">
                <a:solidFill>
                  <a:srgbClr val="FF0000"/>
                </a:solidFill>
                <a:effectLst/>
              </a:rPr>
            </a:br>
            <a:endParaRPr lang="uk-UA" sz="3600" dirty="0">
              <a:solidFill>
                <a:srgbClr val="FF0000"/>
              </a:solidFill>
              <a:effectLst/>
            </a:endParaRPr>
          </a:p>
        </p:txBody>
      </p:sp>
      <p:sp>
        <p:nvSpPr>
          <p:cNvPr id="3" name="Объект 2">
            <a:extLst>
              <a:ext uri="{FF2B5EF4-FFF2-40B4-BE49-F238E27FC236}">
                <a16:creationId xmlns="" xmlns:a16="http://schemas.microsoft.com/office/drawing/2014/main" id="{345D6A19-5CEA-4F40-BDA5-DF5C57435B1A}"/>
              </a:ext>
            </a:extLst>
          </p:cNvPr>
          <p:cNvSpPr>
            <a:spLocks noGrp="1"/>
          </p:cNvSpPr>
          <p:nvPr>
            <p:ph idx="1"/>
          </p:nvPr>
        </p:nvSpPr>
        <p:spPr>
          <a:xfrm>
            <a:off x="2666976" y="1081825"/>
            <a:ext cx="9525024" cy="5776175"/>
          </a:xfrm>
        </p:spPr>
        <p:txBody>
          <a:bodyPr>
            <a:normAutofit fontScale="92500" lnSpcReduction="10000"/>
          </a:bodyPr>
          <a:lstStyle/>
          <a:p>
            <a:r>
              <a:rPr lang="ru-RU" sz="2800" b="1" dirty="0">
                <a:latin typeface="Times New Roman" pitchFamily="18" charset="0"/>
                <a:cs typeface="Times New Roman" pitchFamily="18" charset="0"/>
              </a:rPr>
              <a:t>Диастолическая дисфункция левого желудочка;</a:t>
            </a:r>
            <a:endParaRPr lang="uk-UA" sz="2800" b="1" dirty="0">
              <a:latin typeface="Times New Roman" pitchFamily="18" charset="0"/>
              <a:cs typeface="Times New Roman" pitchFamily="18" charset="0"/>
            </a:endParaRPr>
          </a:p>
          <a:p>
            <a:r>
              <a:rPr lang="ru-RU" sz="2800" b="1" dirty="0">
                <a:latin typeface="Times New Roman" pitchFamily="18" charset="0"/>
                <a:cs typeface="Times New Roman" pitchFamily="18" charset="0"/>
              </a:rPr>
              <a:t> Повышение «упругости» стенок левого желудочка в период ишемии;</a:t>
            </a:r>
            <a:endParaRPr lang="uk-UA" sz="2800" b="1" dirty="0">
              <a:latin typeface="Times New Roman" pitchFamily="18" charset="0"/>
              <a:cs typeface="Times New Roman" pitchFamily="18" charset="0"/>
            </a:endParaRPr>
          </a:p>
          <a:p>
            <a:r>
              <a:rPr lang="ru-RU" sz="2800" b="1" dirty="0" err="1">
                <a:latin typeface="Times New Roman" pitchFamily="18" charset="0"/>
                <a:cs typeface="Times New Roman" pitchFamily="18" charset="0"/>
              </a:rPr>
              <a:t>Миокардиальная</a:t>
            </a:r>
            <a:r>
              <a:rPr lang="ru-RU" sz="2800" b="1" dirty="0">
                <a:latin typeface="Times New Roman" pitchFamily="18" charset="0"/>
                <a:cs typeface="Times New Roman" pitchFamily="18" charset="0"/>
              </a:rPr>
              <a:t> дисфункция;</a:t>
            </a:r>
            <a:endParaRPr lang="uk-UA" sz="2800" b="1" dirty="0">
              <a:latin typeface="Times New Roman" pitchFamily="18" charset="0"/>
              <a:cs typeface="Times New Roman" pitchFamily="18" charset="0"/>
            </a:endParaRPr>
          </a:p>
          <a:p>
            <a:r>
              <a:rPr lang="ru-RU" sz="2800" b="1" dirty="0">
                <a:latin typeface="Times New Roman" pitchFamily="18" charset="0"/>
                <a:cs typeface="Times New Roman" pitchFamily="18" charset="0"/>
              </a:rPr>
              <a:t>Гиповолемия;</a:t>
            </a:r>
            <a:endParaRPr lang="uk-UA" sz="2800" b="1" dirty="0">
              <a:latin typeface="Times New Roman" pitchFamily="18" charset="0"/>
              <a:cs typeface="Times New Roman" pitchFamily="18" charset="0"/>
            </a:endParaRPr>
          </a:p>
          <a:p>
            <a:r>
              <a:rPr lang="ru-RU" sz="2800" b="1" dirty="0">
                <a:latin typeface="Times New Roman" pitchFamily="18" charset="0"/>
                <a:cs typeface="Times New Roman" pitchFamily="18" charset="0"/>
              </a:rPr>
              <a:t>Клапанная дисфункция (разрыв хорд, папиллярных мышц, митральная </a:t>
            </a:r>
            <a:r>
              <a:rPr lang="ru-RU" sz="2800" b="1" dirty="0" err="1">
                <a:latin typeface="Times New Roman" pitchFamily="18" charset="0"/>
                <a:cs typeface="Times New Roman" pitchFamily="18" charset="0"/>
              </a:rPr>
              <a:t>регургитация</a:t>
            </a:r>
            <a:r>
              <a:rPr lang="ru-RU" sz="2800" b="1" dirty="0">
                <a:latin typeface="Times New Roman" pitchFamily="18" charset="0"/>
                <a:cs typeface="Times New Roman" pitchFamily="18" charset="0"/>
              </a:rPr>
              <a:t>);</a:t>
            </a:r>
            <a:endParaRPr lang="uk-UA" sz="2800" b="1" dirty="0">
              <a:latin typeface="Times New Roman" pitchFamily="18" charset="0"/>
              <a:cs typeface="Times New Roman" pitchFamily="18" charset="0"/>
            </a:endParaRPr>
          </a:p>
          <a:p>
            <a:r>
              <a:rPr lang="ru-RU" sz="2800" b="1" dirty="0">
                <a:latin typeface="Times New Roman" pitchFamily="18" charset="0"/>
                <a:cs typeface="Times New Roman" pitchFamily="18" charset="0"/>
              </a:rPr>
              <a:t>Тампонада;</a:t>
            </a:r>
            <a:endParaRPr lang="uk-UA" sz="2800" b="1" dirty="0">
              <a:latin typeface="Times New Roman" pitchFamily="18" charset="0"/>
              <a:cs typeface="Times New Roman" pitchFamily="18" charset="0"/>
            </a:endParaRPr>
          </a:p>
          <a:p>
            <a:r>
              <a:rPr lang="ru-RU" sz="2800" b="1" dirty="0">
                <a:latin typeface="Times New Roman" pitchFamily="18" charset="0"/>
                <a:cs typeface="Times New Roman" pitchFamily="18" charset="0"/>
              </a:rPr>
              <a:t>Острая обструкция митрального клапана тромбом;</a:t>
            </a:r>
            <a:endParaRPr lang="uk-UA" sz="2800" b="1" dirty="0">
              <a:latin typeface="Times New Roman" pitchFamily="18" charset="0"/>
              <a:cs typeface="Times New Roman" pitchFamily="18" charset="0"/>
            </a:endParaRPr>
          </a:p>
          <a:p>
            <a:r>
              <a:rPr lang="ru-RU" sz="2800" b="1" dirty="0">
                <a:latin typeface="Times New Roman" pitchFamily="18" charset="0"/>
                <a:cs typeface="Times New Roman" pitchFamily="18" charset="0"/>
              </a:rPr>
              <a:t>Перфорация межжелудочковой перегородки;</a:t>
            </a:r>
            <a:endParaRPr lang="uk-UA" sz="2800" b="1" dirty="0">
              <a:latin typeface="Times New Roman" pitchFamily="18" charset="0"/>
              <a:cs typeface="Times New Roman" pitchFamily="18" charset="0"/>
            </a:endParaRPr>
          </a:p>
          <a:p>
            <a:r>
              <a:rPr lang="ru-RU" sz="2800" b="1" dirty="0">
                <a:latin typeface="Times New Roman" pitchFamily="18" charset="0"/>
                <a:cs typeface="Times New Roman" pitchFamily="18" charset="0"/>
              </a:rPr>
              <a:t>. Ударный объем левого желудочка снижается (диагностируется с помощью Эхо-КГ);</a:t>
            </a:r>
            <a:endParaRPr lang="uk-UA" sz="2800" b="1" dirty="0">
              <a:latin typeface="Times New Roman" pitchFamily="18" charset="0"/>
              <a:cs typeface="Times New Roman" pitchFamily="18" charset="0"/>
            </a:endParaRPr>
          </a:p>
          <a:p>
            <a:r>
              <a:rPr lang="ru-RU" sz="2800" b="1" dirty="0">
                <a:latin typeface="Times New Roman" pitchFamily="18" charset="0"/>
                <a:cs typeface="Times New Roman" pitchFamily="18" charset="0"/>
              </a:rPr>
              <a:t> Аритмии.</a:t>
            </a:r>
            <a:endParaRPr lang="uk-UA" sz="2800" b="1" dirty="0">
              <a:latin typeface="Times New Roman" pitchFamily="18" charset="0"/>
              <a:cs typeface="Times New Roman" pitchFamily="18" charset="0"/>
            </a:endParaRPr>
          </a:p>
          <a:p>
            <a:endParaRPr lang="uk-UA" dirty="0"/>
          </a:p>
        </p:txBody>
      </p:sp>
    </p:spTree>
    <p:extLst>
      <p:ext uri="{BB962C8B-B14F-4D97-AF65-F5344CB8AC3E}">
        <p14:creationId xmlns="" xmlns:p14="http://schemas.microsoft.com/office/powerpoint/2010/main" val="2394415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 xmlns:a16="http://schemas.microsoft.com/office/drawing/2014/main" id="{06131443-FA20-4DC6-87E2-49306D6408A9}"/>
              </a:ext>
            </a:extLst>
          </p:cNvPr>
          <p:cNvPicPr>
            <a:picLocks noGrp="1" noChangeAspect="1"/>
          </p:cNvPicPr>
          <p:nvPr>
            <p:ph idx="1"/>
          </p:nvPr>
        </p:nvPicPr>
        <p:blipFill rotWithShape="1">
          <a:blip r:embed="rId3" cstate="print">
            <a:extLst>
              <a:ext uri="{28A0092B-C50C-407E-A947-70E740481C1C}">
                <a14:useLocalDpi xmlns="" xmlns:a14="http://schemas.microsoft.com/office/drawing/2010/main" val="0"/>
              </a:ext>
            </a:extLst>
          </a:blip>
          <a:srcRect l="7717" t="20870" r="50000"/>
          <a:stretch/>
        </p:blipFill>
        <p:spPr>
          <a:xfrm>
            <a:off x="0" y="0"/>
            <a:ext cx="6096000" cy="6857999"/>
          </a:xfrm>
        </p:spPr>
      </p:pic>
      <p:sp>
        <p:nvSpPr>
          <p:cNvPr id="8" name="Прямоугольник 7">
            <a:extLst>
              <a:ext uri="{FF2B5EF4-FFF2-40B4-BE49-F238E27FC236}">
                <a16:creationId xmlns="" xmlns:a16="http://schemas.microsoft.com/office/drawing/2014/main" id="{F9AD1217-BCDE-4ED3-AF63-8A0ED37F1230}"/>
              </a:ext>
            </a:extLst>
          </p:cNvPr>
          <p:cNvSpPr/>
          <p:nvPr/>
        </p:nvSpPr>
        <p:spPr>
          <a:xfrm>
            <a:off x="5950227" y="0"/>
            <a:ext cx="6241774" cy="6894195"/>
          </a:xfrm>
          <a:prstGeom prst="rect">
            <a:avLst/>
          </a:prstGeom>
        </p:spPr>
        <p:txBody>
          <a:bodyPr wrap="square">
            <a:spAutoFit/>
          </a:bodyPr>
          <a:lstStyle/>
          <a:p>
            <a:pPr algn="ctr"/>
            <a:r>
              <a:rPr lang="ru-RU" sz="2600" dirty="0">
                <a:solidFill>
                  <a:srgbClr val="FF0000"/>
                </a:solidFill>
              </a:rPr>
              <a:t>Как понять, что человек тонет </a:t>
            </a:r>
            <a:endParaRPr lang="ru-RU" sz="2600" dirty="0"/>
          </a:p>
          <a:p>
            <a:pPr marL="285750" indent="-285750">
              <a:buFont typeface="Arial" panose="020B0604020202020204" pitchFamily="34" charset="0"/>
              <a:buChar char="•"/>
            </a:pPr>
            <a:r>
              <a:rPr lang="ru-RU" sz="2600" dirty="0"/>
              <a:t>Жесты хаотичные</a:t>
            </a:r>
          </a:p>
          <a:p>
            <a:r>
              <a:rPr lang="ru-RU" sz="2600" dirty="0"/>
              <a:t> • Руками пытается "оттолкнуться" от воды </a:t>
            </a:r>
          </a:p>
          <a:p>
            <a:r>
              <a:rPr lang="ru-RU" sz="2600" dirty="0"/>
              <a:t>• Нет поддерживающих движений ногами </a:t>
            </a:r>
          </a:p>
          <a:p>
            <a:r>
              <a:rPr lang="ru-RU" sz="2600" dirty="0"/>
              <a:t>• Взгляд стеклянный ,туманный </a:t>
            </a:r>
          </a:p>
          <a:p>
            <a:r>
              <a:rPr lang="ru-RU" sz="2600" dirty="0"/>
              <a:t>• Человек не в состоянии делать осознанные действия </a:t>
            </a:r>
          </a:p>
          <a:p>
            <a:r>
              <a:rPr lang="ru-RU" sz="2600" dirty="0"/>
              <a:t>• Широко раскрытый рот, захватывает воздух</a:t>
            </a:r>
          </a:p>
          <a:p>
            <a:pPr algn="ctr"/>
            <a:r>
              <a:rPr lang="ru-RU" sz="2600" dirty="0"/>
              <a:t> </a:t>
            </a:r>
            <a:r>
              <a:rPr lang="ru-RU" sz="2600" dirty="0">
                <a:solidFill>
                  <a:srgbClr val="FF0000"/>
                </a:solidFill>
              </a:rPr>
              <a:t>Положение тела:</a:t>
            </a:r>
          </a:p>
          <a:p>
            <a:r>
              <a:rPr lang="ru-RU" sz="2600" dirty="0"/>
              <a:t> 1 Утопающий находится вертикально в воде. </a:t>
            </a:r>
          </a:p>
          <a:p>
            <a:r>
              <a:rPr lang="ru-RU" sz="2600" dirty="0"/>
              <a:t> 2 Руки раскинуты в стороны (хаотические движения, плыть не получается)</a:t>
            </a:r>
          </a:p>
          <a:p>
            <a:r>
              <a:rPr lang="ru-RU" sz="2600" dirty="0"/>
              <a:t> 3 Рот находится или под водой, или на уровне воды.  Это признак того, что человек затягивает и не может выбраться.</a:t>
            </a:r>
            <a:endParaRPr lang="uk-UA" sz="2600" dirty="0"/>
          </a:p>
        </p:txBody>
      </p:sp>
    </p:spTree>
    <p:extLst>
      <p:ext uri="{BB962C8B-B14F-4D97-AF65-F5344CB8AC3E}">
        <p14:creationId xmlns="" xmlns:p14="http://schemas.microsoft.com/office/powerpoint/2010/main" val="3984921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1CCB44FA-EE90-4AE2-A7D5-2B28B5A2736E}"/>
              </a:ext>
            </a:extLst>
          </p:cNvPr>
          <p:cNvSpPr>
            <a:spLocks noGrp="1"/>
          </p:cNvSpPr>
          <p:nvPr>
            <p:ph idx="1"/>
          </p:nvPr>
        </p:nvSpPr>
        <p:spPr>
          <a:xfrm>
            <a:off x="3988904" y="79513"/>
            <a:ext cx="8335617" cy="6778487"/>
          </a:xfrm>
        </p:spPr>
        <p:txBody>
          <a:bodyPr>
            <a:noAutofit/>
          </a:bodyPr>
          <a:lstStyle/>
          <a:p>
            <a:pPr marL="0" indent="0">
              <a:buNone/>
            </a:pPr>
            <a:r>
              <a:rPr lang="ru-RU" sz="2800" dirty="0"/>
              <a:t>При спасении утопающего из воды всегда следует помнить о собственной безопасности, избегать погружения в воду всеми способами и выполнять извлечение из воды двумя спасателями. </a:t>
            </a:r>
          </a:p>
          <a:p>
            <a:r>
              <a:rPr lang="ru-RU" sz="2800" dirty="0"/>
              <a:t> Необходимо предпринять все возможные меры для стабилизации шейного отдела позвоночника, поскольку риск его повреждения при утоплении высок (дайвинг, водные лыжи, признаки травмы и алкогольного опьянения). </a:t>
            </a:r>
          </a:p>
          <a:p>
            <a:r>
              <a:rPr lang="ru-RU" sz="2800" dirty="0"/>
              <a:t> Главной причиной ВОК при утоплении является дыхательная гипоксия, поэтому искусственное дыхание приобретает ключевое значение. Реанимационные мероприятия нужно начать с </a:t>
            </a:r>
            <a:r>
              <a:rPr lang="ru-RU" sz="2800" dirty="0">
                <a:solidFill>
                  <a:srgbClr val="FF0000"/>
                </a:solidFill>
              </a:rPr>
              <a:t>пяти искусственных вдохов. </a:t>
            </a:r>
          </a:p>
          <a:p>
            <a:pPr marL="0" indent="0">
              <a:buNone/>
            </a:pPr>
            <a:endParaRPr lang="uk-UA" sz="2800" dirty="0"/>
          </a:p>
        </p:txBody>
      </p:sp>
      <p:pic>
        <p:nvPicPr>
          <p:cNvPr id="5" name="Рисунок 4">
            <a:extLst>
              <a:ext uri="{FF2B5EF4-FFF2-40B4-BE49-F238E27FC236}">
                <a16:creationId xmlns="" xmlns:a16="http://schemas.microsoft.com/office/drawing/2014/main" id="{FAF984E0-37D9-4C2F-8E73-B898567251E3}"/>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800225"/>
            <a:ext cx="4214191" cy="5057775"/>
          </a:xfrm>
          <a:prstGeom prst="rect">
            <a:avLst/>
          </a:prstGeom>
        </p:spPr>
      </p:pic>
    </p:spTree>
    <p:extLst>
      <p:ext uri="{BB962C8B-B14F-4D97-AF65-F5344CB8AC3E}">
        <p14:creationId xmlns="" xmlns:p14="http://schemas.microsoft.com/office/powerpoint/2010/main" val="3510867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 xmlns:a16="http://schemas.microsoft.com/office/drawing/2014/main" id="{8A8E02A4-DDEA-448E-B708-C4927745DBBE}"/>
              </a:ext>
            </a:extLst>
          </p:cNvPr>
          <p:cNvPicPr>
            <a:picLocks noGrp="1" noChangeAspect="1"/>
          </p:cNvPicPr>
          <p:nvPr>
            <p:ph idx="1"/>
          </p:nvPr>
        </p:nvPicPr>
        <p:blipFill rotWithShape="1">
          <a:blip r:embed="rId2" cstate="print"/>
          <a:srcRect l="4990"/>
          <a:stretch/>
        </p:blipFill>
        <p:spPr>
          <a:xfrm>
            <a:off x="0" y="0"/>
            <a:ext cx="6056244" cy="6858000"/>
          </a:xfrm>
          <a:prstGeom prst="rect">
            <a:avLst/>
          </a:prstGeom>
        </p:spPr>
      </p:pic>
      <p:pic>
        <p:nvPicPr>
          <p:cNvPr id="6" name="Рисунок 5">
            <a:extLst>
              <a:ext uri="{FF2B5EF4-FFF2-40B4-BE49-F238E27FC236}">
                <a16:creationId xmlns="" xmlns:a16="http://schemas.microsoft.com/office/drawing/2014/main" id="{9D53B263-F739-483D-955C-85E78B6009FF}"/>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56244" y="0"/>
            <a:ext cx="6135756" cy="6858000"/>
          </a:xfrm>
          <a:prstGeom prst="rect">
            <a:avLst/>
          </a:prstGeom>
        </p:spPr>
      </p:pic>
      <p:pic>
        <p:nvPicPr>
          <p:cNvPr id="8" name="Рисунок 7">
            <a:extLst>
              <a:ext uri="{FF2B5EF4-FFF2-40B4-BE49-F238E27FC236}">
                <a16:creationId xmlns="" xmlns:a16="http://schemas.microsoft.com/office/drawing/2014/main" id="{4224C273-7609-4C03-8914-EEEE91ABB56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0"/>
            <a:ext cx="1046922" cy="1152940"/>
          </a:xfrm>
          <a:prstGeom prst="rect">
            <a:avLst/>
          </a:prstGeom>
        </p:spPr>
      </p:pic>
    </p:spTree>
    <p:extLst>
      <p:ext uri="{BB962C8B-B14F-4D97-AF65-F5344CB8AC3E}">
        <p14:creationId xmlns="" xmlns:p14="http://schemas.microsoft.com/office/powerpoint/2010/main" val="3300907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9A50E54-2AF3-403E-8413-4F296BC8CAA3}"/>
              </a:ext>
            </a:extLst>
          </p:cNvPr>
          <p:cNvSpPr>
            <a:spLocks noGrp="1"/>
          </p:cNvSpPr>
          <p:nvPr>
            <p:ph type="title"/>
          </p:nvPr>
        </p:nvSpPr>
        <p:spPr>
          <a:xfrm>
            <a:off x="3585500" y="556591"/>
            <a:ext cx="8606500" cy="1497496"/>
          </a:xfrm>
        </p:spPr>
        <p:txBody>
          <a:bodyPr/>
          <a:lstStyle/>
          <a:p>
            <a:pPr algn="ctr"/>
            <a:r>
              <a:rPr lang="ru-RU" sz="3200" dirty="0">
                <a:solidFill>
                  <a:srgbClr val="FF0000"/>
                </a:solidFill>
                <a:effectLst/>
              </a:rPr>
              <a:t>ПОРАЖЕНИЯ ЭЛЕКТРИЧЕСКИМ ТОКОМ, КЛИНИКА, ДИАГНОСТИКА И ОКАЗАНИЯ НЕОТЛОЖНОЙ ПОМОЩИ НА ДОГОСПИТАЛЬНОМ ЭТАПЕ.</a:t>
            </a:r>
            <a:r>
              <a:rPr lang="uk-UA" dirty="0">
                <a:effectLst/>
              </a:rPr>
              <a:t/>
            </a:r>
            <a:br>
              <a:rPr lang="uk-UA" dirty="0">
                <a:effectLst/>
              </a:rPr>
            </a:br>
            <a:endParaRPr lang="uk-UA" dirty="0"/>
          </a:p>
        </p:txBody>
      </p:sp>
      <p:sp>
        <p:nvSpPr>
          <p:cNvPr id="3" name="Объект 2">
            <a:extLst>
              <a:ext uri="{FF2B5EF4-FFF2-40B4-BE49-F238E27FC236}">
                <a16:creationId xmlns="" xmlns:a16="http://schemas.microsoft.com/office/drawing/2014/main" id="{E35A7F3F-970D-44F2-B8DB-ACCB7A8EEE6A}"/>
              </a:ext>
            </a:extLst>
          </p:cNvPr>
          <p:cNvSpPr>
            <a:spLocks noGrp="1"/>
          </p:cNvSpPr>
          <p:nvPr>
            <p:ph idx="1"/>
          </p:nvPr>
        </p:nvSpPr>
        <p:spPr>
          <a:xfrm>
            <a:off x="2372139" y="2054087"/>
            <a:ext cx="9819861" cy="4803913"/>
          </a:xfrm>
        </p:spPr>
        <p:txBody>
          <a:bodyPr>
            <a:normAutofit fontScale="85000" lnSpcReduction="20000"/>
          </a:bodyPr>
          <a:lstStyle/>
          <a:p>
            <a:r>
              <a:rPr lang="ru-RU" b="1" dirty="0">
                <a:solidFill>
                  <a:srgbClr val="FF0000"/>
                </a:solidFill>
              </a:rPr>
              <a:t>Электротравма</a:t>
            </a:r>
            <a:r>
              <a:rPr lang="ru-RU" dirty="0"/>
              <a:t> - это поражение естественным (молния) или искусственно электрическим током (напряжением выше 50 В), которое сопровождается термическим и электрическим повреждающим эффектом.</a:t>
            </a:r>
          </a:p>
          <a:p>
            <a:endParaRPr lang="uk-UA" dirty="0"/>
          </a:p>
          <a:p>
            <a:r>
              <a:rPr lang="ru-RU" dirty="0"/>
              <a:t>В результате воздействия ЕТ наступают:</a:t>
            </a:r>
            <a:endParaRPr lang="uk-UA" dirty="0"/>
          </a:p>
          <a:p>
            <a:r>
              <a:rPr lang="ru-RU" dirty="0"/>
              <a:t>- Тетаническое сокращение дыхательных мышц,</a:t>
            </a:r>
            <a:endParaRPr lang="uk-UA" dirty="0"/>
          </a:p>
          <a:p>
            <a:r>
              <a:rPr lang="ru-RU" dirty="0"/>
              <a:t>- Спазм голосовой щели,</a:t>
            </a:r>
            <a:endParaRPr lang="uk-UA" dirty="0"/>
          </a:p>
          <a:p>
            <a:r>
              <a:rPr lang="ru-RU" dirty="0"/>
              <a:t>- Судорожное сокращение поперечнополосатых мышц,</a:t>
            </a:r>
            <a:endParaRPr lang="uk-UA" dirty="0"/>
          </a:p>
          <a:p>
            <a:r>
              <a:rPr lang="ru-RU" dirty="0"/>
              <a:t>- Паралич дыхательного центра,</a:t>
            </a:r>
            <a:endParaRPr lang="uk-UA" dirty="0"/>
          </a:p>
          <a:p>
            <a:r>
              <a:rPr lang="ru-RU" dirty="0"/>
              <a:t>- Ожоги различной глубины и распространенности,</a:t>
            </a:r>
            <a:endParaRPr lang="uk-UA" dirty="0"/>
          </a:p>
          <a:p>
            <a:r>
              <a:rPr lang="ru-RU" dirty="0"/>
              <a:t>- Повреждения внутренних органов,</a:t>
            </a:r>
            <a:endParaRPr lang="uk-UA" dirty="0"/>
          </a:p>
          <a:p>
            <a:r>
              <a:rPr lang="ru-RU" dirty="0"/>
              <a:t>- Различные нарушения ритма и проводимости вплоть до фибрилляции желудочков.</a:t>
            </a:r>
            <a:endParaRPr lang="uk-UA" dirty="0"/>
          </a:p>
          <a:p>
            <a:r>
              <a:rPr lang="ru-RU" dirty="0"/>
              <a:t>ЕТ повреждает ткани не только в месте его прикосновения, но и на всем пути прохождения через тело человека.</a:t>
            </a:r>
            <a:endParaRPr lang="uk-UA" dirty="0"/>
          </a:p>
          <a:p>
            <a:endParaRPr lang="uk-UA" dirty="0"/>
          </a:p>
        </p:txBody>
      </p:sp>
    </p:spTree>
    <p:extLst>
      <p:ext uri="{BB962C8B-B14F-4D97-AF65-F5344CB8AC3E}">
        <p14:creationId xmlns="" xmlns:p14="http://schemas.microsoft.com/office/powerpoint/2010/main" val="317675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04B2C1E-DFF1-4FCE-916B-B3B8D27B08DA}"/>
              </a:ext>
            </a:extLst>
          </p:cNvPr>
          <p:cNvSpPr>
            <a:spLocks noGrp="1"/>
          </p:cNvSpPr>
          <p:nvPr>
            <p:ph type="title"/>
          </p:nvPr>
        </p:nvSpPr>
        <p:spPr>
          <a:xfrm>
            <a:off x="4381445" y="132521"/>
            <a:ext cx="7810555" cy="731836"/>
          </a:xfrm>
        </p:spPr>
        <p:txBody>
          <a:bodyPr/>
          <a:lstStyle/>
          <a:p>
            <a:pPr algn="ctr"/>
            <a:r>
              <a:rPr lang="ru-RU" sz="4000" dirty="0">
                <a:solidFill>
                  <a:srgbClr val="FF0000"/>
                </a:solidFill>
                <a:effectLst/>
              </a:rPr>
              <a:t>Клиника:</a:t>
            </a:r>
            <a:r>
              <a:rPr lang="uk-UA" dirty="0">
                <a:effectLst/>
              </a:rPr>
              <a:t/>
            </a:r>
            <a:br>
              <a:rPr lang="uk-UA" dirty="0">
                <a:effectLst/>
              </a:rPr>
            </a:br>
            <a:endParaRPr lang="uk-UA" dirty="0"/>
          </a:p>
        </p:txBody>
      </p:sp>
      <p:sp>
        <p:nvSpPr>
          <p:cNvPr id="3" name="Объект 2">
            <a:extLst>
              <a:ext uri="{FF2B5EF4-FFF2-40B4-BE49-F238E27FC236}">
                <a16:creationId xmlns="" xmlns:a16="http://schemas.microsoft.com/office/drawing/2014/main" id="{867FD9F5-D76E-4BE8-8090-6A019AEBE45B}"/>
              </a:ext>
            </a:extLst>
          </p:cNvPr>
          <p:cNvSpPr>
            <a:spLocks noGrp="1"/>
          </p:cNvSpPr>
          <p:nvPr>
            <p:ph idx="1"/>
          </p:nvPr>
        </p:nvSpPr>
        <p:spPr>
          <a:xfrm>
            <a:off x="3790122" y="755374"/>
            <a:ext cx="8401878" cy="6102625"/>
          </a:xfrm>
        </p:spPr>
        <p:txBody>
          <a:bodyPr/>
          <a:lstStyle/>
          <a:p>
            <a:r>
              <a:rPr lang="ru-RU" sz="3200" dirty="0">
                <a:solidFill>
                  <a:srgbClr val="FF0000"/>
                </a:solidFill>
              </a:rPr>
              <a:t>ЭТ может вызвать:</a:t>
            </a:r>
          </a:p>
          <a:p>
            <a:pPr marL="0" indent="0">
              <a:buNone/>
            </a:pPr>
            <a:endParaRPr lang="uk-UA" sz="3200" dirty="0">
              <a:solidFill>
                <a:srgbClr val="FF0000"/>
              </a:solidFill>
            </a:endParaRPr>
          </a:p>
          <a:p>
            <a:r>
              <a:rPr lang="ru-RU" sz="3200" dirty="0"/>
              <a:t>-Некрозы органов пищеварительного тракта, печени, желчного и мочевого пузырей с последующим кровотечением;</a:t>
            </a:r>
            <a:endParaRPr lang="uk-UA" sz="3200" dirty="0"/>
          </a:p>
          <a:p>
            <a:r>
              <a:rPr lang="ru-RU" sz="3200" dirty="0"/>
              <a:t>- Острый панкреонекроз;</a:t>
            </a:r>
            <a:endParaRPr lang="uk-UA" sz="3200" dirty="0"/>
          </a:p>
          <a:p>
            <a:r>
              <a:rPr lang="ru-RU" sz="3200" dirty="0"/>
              <a:t>- Острые язвы желудка и кишечника;</a:t>
            </a:r>
            <a:endParaRPr lang="uk-UA" sz="3200" dirty="0"/>
          </a:p>
          <a:p>
            <a:r>
              <a:rPr lang="ru-RU" sz="3200" dirty="0"/>
              <a:t>- Разрыв легочных сосудов ( кровохарканье или легочное кровотечение).</a:t>
            </a:r>
            <a:endParaRPr lang="uk-UA" sz="3200" dirty="0"/>
          </a:p>
          <a:p>
            <a:endParaRPr lang="uk-UA" dirty="0"/>
          </a:p>
        </p:txBody>
      </p:sp>
      <p:pic>
        <p:nvPicPr>
          <p:cNvPr id="5" name="Рисунок 4">
            <a:extLst>
              <a:ext uri="{FF2B5EF4-FFF2-40B4-BE49-F238E27FC236}">
                <a16:creationId xmlns="" xmlns:a16="http://schemas.microsoft.com/office/drawing/2014/main" id="{AFA9E4F6-2C18-4F63-A0EC-420D73C9462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3790122" cy="5191886"/>
          </a:xfrm>
          <a:prstGeom prst="rect">
            <a:avLst/>
          </a:prstGeom>
        </p:spPr>
      </p:pic>
    </p:spTree>
    <p:extLst>
      <p:ext uri="{BB962C8B-B14F-4D97-AF65-F5344CB8AC3E}">
        <p14:creationId xmlns="" xmlns:p14="http://schemas.microsoft.com/office/powerpoint/2010/main" val="4029765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8D3CC9B-B181-45D7-A378-0374D36B03C0}"/>
              </a:ext>
            </a:extLst>
          </p:cNvPr>
          <p:cNvSpPr>
            <a:spLocks noGrp="1"/>
          </p:cNvSpPr>
          <p:nvPr>
            <p:ph type="title"/>
          </p:nvPr>
        </p:nvSpPr>
        <p:spPr>
          <a:xfrm>
            <a:off x="6096000" y="106017"/>
            <a:ext cx="5995821" cy="768625"/>
          </a:xfrm>
        </p:spPr>
        <p:txBody>
          <a:bodyPr/>
          <a:lstStyle/>
          <a:p>
            <a:pPr algn="ctr"/>
            <a:r>
              <a:rPr lang="ru-RU" sz="4400" dirty="0">
                <a:solidFill>
                  <a:srgbClr val="FF0000"/>
                </a:solidFill>
                <a:effectLst/>
              </a:rPr>
              <a:t>Симптомы:</a:t>
            </a:r>
            <a:r>
              <a:rPr lang="uk-UA" dirty="0">
                <a:effectLst/>
              </a:rPr>
              <a:t/>
            </a:r>
            <a:br>
              <a:rPr lang="uk-UA" dirty="0">
                <a:effectLst/>
              </a:rPr>
            </a:br>
            <a:endParaRPr lang="uk-UA" dirty="0"/>
          </a:p>
        </p:txBody>
      </p:sp>
      <p:sp>
        <p:nvSpPr>
          <p:cNvPr id="3" name="Объект 2">
            <a:extLst>
              <a:ext uri="{FF2B5EF4-FFF2-40B4-BE49-F238E27FC236}">
                <a16:creationId xmlns="" xmlns:a16="http://schemas.microsoft.com/office/drawing/2014/main" id="{C5672139-CF24-4891-BD33-0509585F6AE1}"/>
              </a:ext>
            </a:extLst>
          </p:cNvPr>
          <p:cNvSpPr>
            <a:spLocks noGrp="1"/>
          </p:cNvSpPr>
          <p:nvPr>
            <p:ph idx="1"/>
          </p:nvPr>
        </p:nvSpPr>
        <p:spPr>
          <a:xfrm>
            <a:off x="3882888" y="569843"/>
            <a:ext cx="8309112" cy="6288157"/>
          </a:xfrm>
        </p:spPr>
        <p:txBody>
          <a:bodyPr>
            <a:normAutofit fontScale="85000" lnSpcReduction="20000"/>
          </a:bodyPr>
          <a:lstStyle/>
          <a:p>
            <a:r>
              <a:rPr lang="ru-RU" dirty="0"/>
              <a:t>- В местах входа и выхода тока (чаще всего на руках и ногах) наблюдаются </a:t>
            </a:r>
            <a:r>
              <a:rPr lang="ru-RU" b="1" dirty="0"/>
              <a:t>тяжелые </a:t>
            </a:r>
            <a:r>
              <a:rPr lang="ru-RU" b="1" dirty="0" err="1"/>
              <a:t>электроожоги</a:t>
            </a:r>
            <a:r>
              <a:rPr lang="ru-RU" b="1" dirty="0"/>
              <a:t> </a:t>
            </a:r>
            <a:r>
              <a:rPr lang="ru-RU" dirty="0"/>
              <a:t>вплоть до обугливания. В более легких случаях есть так называемые метки тока - округлые пятна от 1 до 5-6 см в диаметре, темные в середине и синеватые по периферии.</a:t>
            </a:r>
            <a:endParaRPr lang="uk-UA" dirty="0"/>
          </a:p>
          <a:p>
            <a:r>
              <a:rPr lang="ru-RU" dirty="0"/>
              <a:t>В отличие от термальных ожогов волосы не обожжены.</a:t>
            </a:r>
            <a:endParaRPr lang="uk-UA" dirty="0"/>
          </a:p>
          <a:p>
            <a:r>
              <a:rPr lang="ru-RU" dirty="0"/>
              <a:t>- Нарушения метаболизма углубляются интоксикацией всасывания продуктами распада тканей. Клинически проявляется </a:t>
            </a:r>
            <a:r>
              <a:rPr lang="ru-RU" b="1" dirty="0"/>
              <a:t>расстройствами периферического кровообращения с резким увеличением проницаемости сосудов и развитием отеков</a:t>
            </a:r>
            <a:r>
              <a:rPr lang="ru-RU" dirty="0"/>
              <a:t>.</a:t>
            </a:r>
            <a:endParaRPr lang="uk-UA" dirty="0"/>
          </a:p>
          <a:p>
            <a:r>
              <a:rPr lang="ru-RU" dirty="0"/>
              <a:t>- В острый период иногда отмечаются </a:t>
            </a:r>
            <a:r>
              <a:rPr lang="ru-RU" b="1" dirty="0"/>
              <a:t>расстройства зрения, слуха, обоняния и осязания.</a:t>
            </a:r>
            <a:endParaRPr lang="uk-UA" b="1" dirty="0"/>
          </a:p>
          <a:p>
            <a:r>
              <a:rPr lang="ru-RU" dirty="0"/>
              <a:t>- Часто наблюдаются </a:t>
            </a:r>
            <a:r>
              <a:rPr lang="ru-RU" b="1" dirty="0"/>
              <a:t>разрывы артерий, сопровождающихся кровотечением</a:t>
            </a:r>
            <a:r>
              <a:rPr lang="ru-RU" dirty="0"/>
              <a:t>, а у некоторых больных преобладает тромбоз периферических артерий с последующим некрозом конечностей.</a:t>
            </a:r>
            <a:endParaRPr lang="uk-UA" dirty="0"/>
          </a:p>
          <a:p>
            <a:r>
              <a:rPr lang="ru-RU" dirty="0"/>
              <a:t>Основными причинами клинической смерти при поражении током является </a:t>
            </a:r>
            <a:r>
              <a:rPr lang="ru-RU" b="1" dirty="0"/>
              <a:t>угнетение жизненно - важных центров продолговатого мозга, фибрилляция желудочков </a:t>
            </a:r>
            <a:r>
              <a:rPr lang="ru-RU" b="1" dirty="0" err="1"/>
              <a:t>серца</a:t>
            </a:r>
            <a:r>
              <a:rPr lang="ru-RU" b="1" dirty="0"/>
              <a:t> и </a:t>
            </a:r>
            <a:r>
              <a:rPr lang="ru-RU" b="1" dirty="0" err="1"/>
              <a:t>тетаничное</a:t>
            </a:r>
            <a:r>
              <a:rPr lang="ru-RU" b="1" dirty="0"/>
              <a:t> сокращение дыхательных мышц</a:t>
            </a:r>
            <a:r>
              <a:rPr lang="ru-RU" dirty="0"/>
              <a:t>.</a:t>
            </a:r>
            <a:endParaRPr lang="uk-UA" dirty="0"/>
          </a:p>
          <a:p>
            <a:endParaRPr lang="uk-UA" dirty="0"/>
          </a:p>
        </p:txBody>
      </p:sp>
      <p:pic>
        <p:nvPicPr>
          <p:cNvPr id="5" name="Рисунок 4">
            <a:extLst>
              <a:ext uri="{FF2B5EF4-FFF2-40B4-BE49-F238E27FC236}">
                <a16:creationId xmlns="" xmlns:a16="http://schemas.microsoft.com/office/drawing/2014/main" id="{63BE573C-9DC2-48F2-90A3-B99B16CA5D4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
            <a:ext cx="4214190" cy="6858000"/>
          </a:xfrm>
          <a:prstGeom prst="rect">
            <a:avLst/>
          </a:prstGeom>
        </p:spPr>
      </p:pic>
    </p:spTree>
    <p:extLst>
      <p:ext uri="{BB962C8B-B14F-4D97-AF65-F5344CB8AC3E}">
        <p14:creationId xmlns="" xmlns:p14="http://schemas.microsoft.com/office/powerpoint/2010/main" val="4048696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 xmlns:a16="http://schemas.microsoft.com/office/drawing/2014/main" id="{7D9B491A-9557-4C02-ABA9-47A907B8423A}"/>
              </a:ext>
            </a:extLst>
          </p:cNvPr>
          <p:cNvPicPr>
            <a:picLocks noGrp="1" noChangeAspect="1"/>
          </p:cNvPicPr>
          <p:nvPr>
            <p:ph idx="1"/>
          </p:nvPr>
        </p:nvPicPr>
        <p:blipFill rotWithShape="1">
          <a:blip r:embed="rId2" cstate="print"/>
          <a:srcRect t="2705" b="12137"/>
          <a:stretch/>
        </p:blipFill>
        <p:spPr>
          <a:xfrm>
            <a:off x="0" y="0"/>
            <a:ext cx="12192000" cy="2835965"/>
          </a:xfrm>
          <a:prstGeom prst="rect">
            <a:avLst/>
          </a:prstGeom>
        </p:spPr>
      </p:pic>
      <p:pic>
        <p:nvPicPr>
          <p:cNvPr id="5" name="Рисунок 4">
            <a:extLst>
              <a:ext uri="{FF2B5EF4-FFF2-40B4-BE49-F238E27FC236}">
                <a16:creationId xmlns="" xmlns:a16="http://schemas.microsoft.com/office/drawing/2014/main" id="{0436C044-FC1B-4191-A613-A9ADF0435E0A}"/>
              </a:ext>
            </a:extLst>
          </p:cNvPr>
          <p:cNvPicPr>
            <a:picLocks noChangeAspect="1"/>
          </p:cNvPicPr>
          <p:nvPr/>
        </p:nvPicPr>
        <p:blipFill>
          <a:blip r:embed="rId3" cstate="print"/>
          <a:stretch>
            <a:fillRect/>
          </a:stretch>
        </p:blipFill>
        <p:spPr>
          <a:xfrm>
            <a:off x="0" y="2835965"/>
            <a:ext cx="12192000" cy="2491408"/>
          </a:xfrm>
          <a:prstGeom prst="rect">
            <a:avLst/>
          </a:prstGeom>
        </p:spPr>
      </p:pic>
      <p:sp>
        <p:nvSpPr>
          <p:cNvPr id="6" name="Прямоугольник 5">
            <a:extLst>
              <a:ext uri="{FF2B5EF4-FFF2-40B4-BE49-F238E27FC236}">
                <a16:creationId xmlns="" xmlns:a16="http://schemas.microsoft.com/office/drawing/2014/main" id="{8A8A341C-E52F-49BF-B731-89136A9C24B6}"/>
              </a:ext>
            </a:extLst>
          </p:cNvPr>
          <p:cNvSpPr/>
          <p:nvPr/>
        </p:nvSpPr>
        <p:spPr>
          <a:xfrm>
            <a:off x="7262191" y="5446644"/>
            <a:ext cx="2862469" cy="1325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7" name="Рисунок 6">
            <a:extLst>
              <a:ext uri="{FF2B5EF4-FFF2-40B4-BE49-F238E27FC236}">
                <a16:creationId xmlns="" xmlns:a16="http://schemas.microsoft.com/office/drawing/2014/main" id="{CE25C6AC-57AA-4D38-98A8-C19337BEABD7}"/>
              </a:ext>
            </a:extLst>
          </p:cNvPr>
          <p:cNvPicPr>
            <a:picLocks noChangeAspect="1"/>
          </p:cNvPicPr>
          <p:nvPr/>
        </p:nvPicPr>
        <p:blipFill rotWithShape="1">
          <a:blip r:embed="rId4" cstate="print"/>
          <a:srcRect b="8384"/>
          <a:stretch/>
        </p:blipFill>
        <p:spPr>
          <a:xfrm>
            <a:off x="0" y="5327373"/>
            <a:ext cx="12192000" cy="1530627"/>
          </a:xfrm>
          <a:prstGeom prst="rect">
            <a:avLst/>
          </a:prstGeom>
        </p:spPr>
      </p:pic>
    </p:spTree>
    <p:extLst>
      <p:ext uri="{BB962C8B-B14F-4D97-AF65-F5344CB8AC3E}">
        <p14:creationId xmlns="" xmlns:p14="http://schemas.microsoft.com/office/powerpoint/2010/main" val="2676884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8AF3AD1B-7CEE-4D7C-9369-B781693943BB}"/>
              </a:ext>
            </a:extLst>
          </p:cNvPr>
          <p:cNvSpPr>
            <a:spLocks noGrp="1"/>
          </p:cNvSpPr>
          <p:nvPr>
            <p:ph idx="1"/>
          </p:nvPr>
        </p:nvSpPr>
        <p:spPr>
          <a:xfrm>
            <a:off x="2504661" y="0"/>
            <a:ext cx="9687339" cy="6857999"/>
          </a:xfrm>
        </p:spPr>
        <p:txBody>
          <a:bodyPr>
            <a:normAutofit fontScale="62500" lnSpcReduction="20000"/>
          </a:bodyPr>
          <a:lstStyle/>
          <a:p>
            <a:pPr algn="ctr"/>
            <a:r>
              <a:rPr lang="ru-RU" sz="3200" dirty="0">
                <a:solidFill>
                  <a:srgbClr val="FF0000"/>
                </a:solidFill>
              </a:rPr>
              <a:t>Первая помощь при поражении электрическим током состоит из двух этапов:</a:t>
            </a:r>
          </a:p>
          <a:p>
            <a:pPr algn="r"/>
            <a:endParaRPr lang="uk-UA" sz="3200" dirty="0">
              <a:solidFill>
                <a:srgbClr val="FF0000"/>
              </a:solidFill>
            </a:endParaRPr>
          </a:p>
          <a:p>
            <a:pPr algn="r"/>
            <a:r>
              <a:rPr lang="ru-RU" sz="2900" dirty="0"/>
              <a:t>I этап - освобождение человека от действия электрического тока;</a:t>
            </a:r>
            <a:endParaRPr lang="uk-UA" sz="2900" dirty="0"/>
          </a:p>
          <a:p>
            <a:pPr algn="r"/>
            <a:r>
              <a:rPr lang="ru-RU" sz="2900" dirty="0"/>
              <a:t>II этап - предоставление ему медицинской помощи.</a:t>
            </a:r>
            <a:endParaRPr lang="uk-UA" sz="2900" dirty="0"/>
          </a:p>
          <a:p>
            <a:r>
              <a:rPr lang="ru-RU" sz="3000" dirty="0"/>
              <a:t>1. </a:t>
            </a:r>
            <a:r>
              <a:rPr lang="ru-RU" sz="3000" b="1" dirty="0"/>
              <a:t>Прекратить действие электрического тока на потерпевшего </a:t>
            </a:r>
            <a:r>
              <a:rPr lang="ru-RU" sz="3000" dirty="0"/>
              <a:t>с соблюдением правил личной безопасности, помня при этом, что потерпевший в цепи тока сам является проводником электричества:</a:t>
            </a:r>
            <a:endParaRPr lang="uk-UA" sz="3000" dirty="0"/>
          </a:p>
          <a:p>
            <a:r>
              <a:rPr lang="ru-RU" sz="3000" dirty="0"/>
              <a:t>- </a:t>
            </a:r>
            <a:r>
              <a:rPr lang="ru-RU" sz="3000" b="1" dirty="0"/>
              <a:t>отключают рубильник </a:t>
            </a:r>
            <a:r>
              <a:rPr lang="ru-RU" sz="3000" dirty="0"/>
              <a:t>или, если неизвестно, где он есть, будут разрублены провод топором с деревянной ручкой;</a:t>
            </a:r>
            <a:endParaRPr lang="uk-UA" sz="3000" dirty="0"/>
          </a:p>
          <a:p>
            <a:r>
              <a:rPr lang="ru-RU" sz="3000" dirty="0"/>
              <a:t>- если потерпевший на высоте, принимают меры, чтобы он не получил новых травм;</a:t>
            </a:r>
            <a:endParaRPr lang="uk-UA" sz="3000" dirty="0"/>
          </a:p>
          <a:p>
            <a:r>
              <a:rPr lang="ru-RU" sz="3000" dirty="0"/>
              <a:t>- если одежда сухая, то можно попытаться оттянуть за него человека, при этом, не прикасаясь к телу.)</a:t>
            </a:r>
            <a:endParaRPr lang="uk-UA" sz="3000" dirty="0"/>
          </a:p>
          <a:p>
            <a:r>
              <a:rPr lang="ru-RU" sz="3000" dirty="0"/>
              <a:t>- если напряжение до 1000 В, пытаются оттолкнуть пострадавшего от токоведущих частей </a:t>
            </a:r>
            <a:r>
              <a:rPr lang="ru-RU" sz="3000" b="1" dirty="0"/>
              <a:t>сухой деревянной палкой, или наоборот, отбросить провод от человека</a:t>
            </a:r>
            <a:r>
              <a:rPr lang="ru-RU" sz="3000" dirty="0"/>
              <a:t>.</a:t>
            </a:r>
            <a:endParaRPr lang="uk-UA" sz="3000" dirty="0"/>
          </a:p>
          <a:p>
            <a:r>
              <a:rPr lang="ru-RU" sz="3000" dirty="0"/>
              <a:t>2. </a:t>
            </a:r>
            <a:r>
              <a:rPr lang="ru-RU" sz="3000" b="1" dirty="0"/>
              <a:t>При остановке сердечной деятельности и нарушениях дыхания показаны непрямой массаж сердца и ИВЛ</a:t>
            </a:r>
            <a:r>
              <a:rPr lang="ru-RU" sz="3000" dirty="0"/>
              <a:t>, вводят сердечные и сердечно-сосудистые средства </a:t>
            </a:r>
            <a:r>
              <a:rPr lang="ru-RU" sz="3000" u="sng" dirty="0">
                <a:solidFill>
                  <a:srgbClr val="FF0000"/>
                </a:solidFill>
              </a:rPr>
              <a:t>(2 мл 0,1% адреналина, 2 мл кордиамина, 1 мл 10% кофеина - п/к)</a:t>
            </a:r>
            <a:r>
              <a:rPr lang="ru-RU" sz="3000" dirty="0"/>
              <a:t>; средства, </a:t>
            </a:r>
            <a:r>
              <a:rPr lang="ru-RU" sz="3000" b="1" dirty="0"/>
              <a:t>стимулируют дыхание </a:t>
            </a:r>
            <a:r>
              <a:rPr lang="ru-RU" sz="3000" dirty="0"/>
              <a:t>(</a:t>
            </a:r>
            <a:r>
              <a:rPr lang="ru-RU" sz="3000" u="sng" dirty="0">
                <a:solidFill>
                  <a:srgbClr val="FF0000"/>
                </a:solidFill>
              </a:rPr>
              <a:t>1 мл 1% </a:t>
            </a:r>
            <a:r>
              <a:rPr lang="ru-RU" sz="3000" u="sng" dirty="0" err="1">
                <a:solidFill>
                  <a:srgbClr val="FF0000"/>
                </a:solidFill>
              </a:rPr>
              <a:t>лобелина</a:t>
            </a:r>
            <a:r>
              <a:rPr lang="ru-RU" sz="3000" u="sng" dirty="0">
                <a:solidFill>
                  <a:srgbClr val="FF0000"/>
                </a:solidFill>
              </a:rPr>
              <a:t> гидрохлорида в/в медленно или в/м)</a:t>
            </a:r>
            <a:r>
              <a:rPr lang="ru-RU" sz="3000" dirty="0"/>
              <a:t>;</a:t>
            </a:r>
            <a:endParaRPr lang="uk-UA" sz="3000" dirty="0"/>
          </a:p>
          <a:p>
            <a:r>
              <a:rPr lang="ru-RU" sz="3000" dirty="0"/>
              <a:t>3. При фибрилляции желудочков - на фоне непрямого массажа сердца и ИВЛ необходимо провести </a:t>
            </a:r>
            <a:r>
              <a:rPr lang="ru-RU" sz="3000" b="1" dirty="0" err="1"/>
              <a:t>дефибрилляцию</a:t>
            </a:r>
            <a:r>
              <a:rPr lang="ru-RU" sz="3000" b="1" dirty="0"/>
              <a:t>;</a:t>
            </a:r>
            <a:endParaRPr lang="uk-UA" sz="3000" b="1" dirty="0"/>
          </a:p>
          <a:p>
            <a:r>
              <a:rPr lang="ru-RU" sz="3000" dirty="0"/>
              <a:t>4. При низком АД ввести </a:t>
            </a:r>
            <a:r>
              <a:rPr lang="ru-RU" sz="3000" u="sng" dirty="0">
                <a:solidFill>
                  <a:srgbClr val="FF0000"/>
                </a:solidFill>
              </a:rPr>
              <a:t>в/в </a:t>
            </a:r>
            <a:r>
              <a:rPr lang="ru-RU" sz="3000" u="sng" dirty="0" err="1">
                <a:solidFill>
                  <a:srgbClr val="FF0000"/>
                </a:solidFill>
              </a:rPr>
              <a:t>капельно</a:t>
            </a:r>
            <a:r>
              <a:rPr lang="ru-RU" sz="3000" u="sng" dirty="0">
                <a:solidFill>
                  <a:srgbClr val="FF0000"/>
                </a:solidFill>
              </a:rPr>
              <a:t> 90 мг преднизолона или 250 мг гидрокортизона в 500 мл 5% глюкозы;</a:t>
            </a:r>
            <a:endParaRPr lang="uk-UA" sz="3000" u="sng" dirty="0">
              <a:solidFill>
                <a:srgbClr val="FF0000"/>
              </a:solidFill>
            </a:endParaRPr>
          </a:p>
          <a:p>
            <a:r>
              <a:rPr lang="ru-RU" sz="3000" dirty="0"/>
              <a:t>5. </a:t>
            </a:r>
            <a:r>
              <a:rPr lang="ru-RU" sz="3000" b="1" dirty="0"/>
              <a:t>При резком возбуждении</a:t>
            </a:r>
            <a:r>
              <a:rPr lang="ru-RU" sz="3000" dirty="0"/>
              <a:t>, сильной боли в/в или в/м ввести </a:t>
            </a:r>
            <a:r>
              <a:rPr lang="ru-RU" sz="3000" dirty="0" err="1"/>
              <a:t>нейролептанальгетики</a:t>
            </a:r>
            <a:r>
              <a:rPr lang="ru-RU" sz="3000" dirty="0"/>
              <a:t> </a:t>
            </a:r>
            <a:r>
              <a:rPr lang="ru-RU" sz="3000" u="sng" dirty="0">
                <a:solidFill>
                  <a:srgbClr val="FF0000"/>
                </a:solidFill>
              </a:rPr>
              <a:t>(</a:t>
            </a:r>
            <a:r>
              <a:rPr lang="ru-RU" sz="3000" u="sng" dirty="0" err="1">
                <a:solidFill>
                  <a:srgbClr val="FF0000"/>
                </a:solidFill>
              </a:rPr>
              <a:t>фентанил</a:t>
            </a:r>
            <a:r>
              <a:rPr lang="ru-RU" sz="3000" u="sng" dirty="0">
                <a:solidFill>
                  <a:srgbClr val="FF0000"/>
                </a:solidFill>
              </a:rPr>
              <a:t> 2 мл, </a:t>
            </a:r>
            <a:r>
              <a:rPr lang="ru-RU" sz="3000" u="sng" dirty="0" err="1">
                <a:solidFill>
                  <a:srgbClr val="FF0000"/>
                </a:solidFill>
              </a:rPr>
              <a:t>дроперидол</a:t>
            </a:r>
            <a:r>
              <a:rPr lang="ru-RU" sz="3000" u="sng" dirty="0">
                <a:solidFill>
                  <a:srgbClr val="FF0000"/>
                </a:solidFill>
              </a:rPr>
              <a:t> 4 мл) </a:t>
            </a:r>
            <a:r>
              <a:rPr lang="ru-RU" sz="3000" dirty="0"/>
              <a:t>под контролем АД;</a:t>
            </a:r>
            <a:endParaRPr lang="uk-UA" sz="3000" dirty="0"/>
          </a:p>
          <a:p>
            <a:r>
              <a:rPr lang="ru-RU" sz="3000" dirty="0"/>
              <a:t>6</a:t>
            </a:r>
            <a:r>
              <a:rPr lang="ru-RU" sz="3000" b="1" dirty="0"/>
              <a:t>. Накладывают стерильную повязку на </a:t>
            </a:r>
            <a:r>
              <a:rPr lang="ru-RU" sz="3000" b="1" dirty="0" err="1"/>
              <a:t>електроожоговую</a:t>
            </a:r>
            <a:r>
              <a:rPr lang="ru-RU" sz="3000" b="1" dirty="0"/>
              <a:t> рану.</a:t>
            </a:r>
            <a:endParaRPr lang="uk-UA" sz="3000" b="1" dirty="0"/>
          </a:p>
          <a:p>
            <a:endParaRPr lang="uk-UA" dirty="0"/>
          </a:p>
        </p:txBody>
      </p:sp>
      <p:pic>
        <p:nvPicPr>
          <p:cNvPr id="5" name="Рисунок 4">
            <a:extLst>
              <a:ext uri="{FF2B5EF4-FFF2-40B4-BE49-F238E27FC236}">
                <a16:creationId xmlns="" xmlns:a16="http://schemas.microsoft.com/office/drawing/2014/main" id="{271EC642-14EE-4139-B3E4-17008D5FB7A4}"/>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5400000">
            <a:off x="-2044149" y="2044149"/>
            <a:ext cx="6858001" cy="2769704"/>
          </a:xfrm>
          <a:prstGeom prst="rect">
            <a:avLst/>
          </a:prstGeom>
        </p:spPr>
      </p:pic>
    </p:spTree>
    <p:extLst>
      <p:ext uri="{BB962C8B-B14F-4D97-AF65-F5344CB8AC3E}">
        <p14:creationId xmlns="" xmlns:p14="http://schemas.microsoft.com/office/powerpoint/2010/main" val="15474249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34584AE-7F72-4576-9AFA-B589644D63AB}"/>
              </a:ext>
            </a:extLst>
          </p:cNvPr>
          <p:cNvSpPr>
            <a:spLocks noGrp="1"/>
          </p:cNvSpPr>
          <p:nvPr>
            <p:ph type="title"/>
          </p:nvPr>
        </p:nvSpPr>
        <p:spPr>
          <a:xfrm>
            <a:off x="2968488" y="102360"/>
            <a:ext cx="9223512" cy="1143000"/>
          </a:xfrm>
        </p:spPr>
        <p:txBody>
          <a:bodyPr/>
          <a:lstStyle/>
          <a:p>
            <a:pPr algn="ctr"/>
            <a:r>
              <a:rPr lang="ru-RU" sz="2800" dirty="0">
                <a:solidFill>
                  <a:srgbClr val="FF0000"/>
                </a:solidFill>
                <a:effectLst/>
              </a:rPr>
              <a:t>ХОЛОДОВАЯ БОЛЕЗНЬ (ГИПОТЕРМИЯ), ЭТИОЛОГИЯ, ПАТОГЕНЕЗ, КЛИНИКА, ДИАГНОСТИКА И ЛЕЧЕНИЕ НА ДОГОСПИТАЛЬНОМ ЭТАПЕ.</a:t>
            </a:r>
            <a:endParaRPr lang="uk-UA" sz="2800" dirty="0">
              <a:solidFill>
                <a:srgbClr val="FF0000"/>
              </a:solidFill>
            </a:endParaRPr>
          </a:p>
        </p:txBody>
      </p:sp>
      <p:sp>
        <p:nvSpPr>
          <p:cNvPr id="3" name="Объект 2">
            <a:extLst>
              <a:ext uri="{FF2B5EF4-FFF2-40B4-BE49-F238E27FC236}">
                <a16:creationId xmlns="" xmlns:a16="http://schemas.microsoft.com/office/drawing/2014/main" id="{9F0C8AE3-4B2A-450D-8CF4-584A3AA75AC2}"/>
              </a:ext>
            </a:extLst>
          </p:cNvPr>
          <p:cNvSpPr>
            <a:spLocks noGrp="1"/>
          </p:cNvSpPr>
          <p:nvPr>
            <p:ph idx="1"/>
          </p:nvPr>
        </p:nvSpPr>
        <p:spPr>
          <a:xfrm>
            <a:off x="3313042" y="1245361"/>
            <a:ext cx="8878957" cy="5612639"/>
          </a:xfrm>
        </p:spPr>
        <p:txBody>
          <a:bodyPr/>
          <a:lstStyle/>
          <a:p>
            <a:r>
              <a:rPr lang="ru-RU" b="1" dirty="0"/>
              <a:t>Гипотермией</a:t>
            </a:r>
            <a:r>
              <a:rPr lang="ru-RU" dirty="0"/>
              <a:t> -</a:t>
            </a:r>
            <a:r>
              <a:rPr lang="uk-UA" dirty="0"/>
              <a:t> </a:t>
            </a:r>
            <a:r>
              <a:rPr lang="uk-UA" dirty="0" err="1"/>
              <a:t>называют</a:t>
            </a:r>
            <a:r>
              <a:rPr lang="uk-UA" dirty="0"/>
              <a:t> </a:t>
            </a:r>
            <a:r>
              <a:rPr lang="uk-UA" dirty="0" err="1"/>
              <a:t>понижение</a:t>
            </a:r>
            <a:r>
              <a:rPr lang="uk-UA" dirty="0"/>
              <a:t> </a:t>
            </a:r>
            <a:r>
              <a:rPr lang="uk-UA" dirty="0" err="1"/>
              <a:t>средней</a:t>
            </a:r>
            <a:r>
              <a:rPr lang="uk-UA" dirty="0"/>
              <a:t> </a:t>
            </a:r>
            <a:r>
              <a:rPr lang="uk-UA" dirty="0" err="1"/>
              <a:t>температуры</a:t>
            </a:r>
            <a:r>
              <a:rPr lang="uk-UA" dirty="0"/>
              <a:t> </a:t>
            </a:r>
            <a:r>
              <a:rPr lang="uk-UA" dirty="0" err="1"/>
              <a:t>тела</a:t>
            </a:r>
            <a:r>
              <a:rPr lang="uk-UA" dirty="0"/>
              <a:t> </a:t>
            </a:r>
            <a:r>
              <a:rPr lang="uk-UA" dirty="0" err="1"/>
              <a:t>ниже</a:t>
            </a:r>
            <a:r>
              <a:rPr lang="uk-UA" dirty="0"/>
              <a:t> 35 С. </a:t>
            </a:r>
          </a:p>
          <a:p>
            <a:pPr marL="0" indent="0" algn="ctr">
              <a:buNone/>
            </a:pPr>
            <a:r>
              <a:rPr lang="uk-UA" b="1" dirty="0"/>
              <a:t>На </a:t>
            </a:r>
            <a:r>
              <a:rPr lang="uk-UA" b="1" dirty="0" err="1"/>
              <a:t>развитие</a:t>
            </a:r>
            <a:r>
              <a:rPr lang="uk-UA" b="1" dirty="0"/>
              <a:t> и </a:t>
            </a:r>
            <a:r>
              <a:rPr lang="uk-UA" b="1" dirty="0" err="1"/>
              <a:t>протекание</a:t>
            </a:r>
            <a:r>
              <a:rPr lang="uk-UA" b="1" dirty="0"/>
              <a:t> </a:t>
            </a:r>
            <a:r>
              <a:rPr lang="uk-UA" b="1" dirty="0" err="1"/>
              <a:t>гипотермии</a:t>
            </a:r>
            <a:r>
              <a:rPr lang="uk-UA" b="1" dirty="0"/>
              <a:t> </a:t>
            </a:r>
            <a:r>
              <a:rPr lang="uk-UA" b="1" dirty="0" err="1"/>
              <a:t>влияет</a:t>
            </a:r>
            <a:r>
              <a:rPr lang="uk-UA" b="1" dirty="0"/>
              <a:t> </a:t>
            </a:r>
            <a:r>
              <a:rPr lang="uk-UA" b="1" dirty="0" err="1"/>
              <a:t>множество</a:t>
            </a:r>
            <a:r>
              <a:rPr lang="uk-UA" b="1" dirty="0"/>
              <a:t> </a:t>
            </a:r>
            <a:r>
              <a:rPr lang="uk-UA" b="1" dirty="0" err="1"/>
              <a:t>факторов</a:t>
            </a:r>
            <a:r>
              <a:rPr lang="uk-UA" b="1" dirty="0"/>
              <a:t> :</a:t>
            </a:r>
          </a:p>
          <a:p>
            <a:r>
              <a:rPr lang="uk-UA" dirty="0"/>
              <a:t>-  </a:t>
            </a:r>
            <a:r>
              <a:rPr lang="uk-UA" dirty="0" err="1"/>
              <a:t>возраст</a:t>
            </a:r>
            <a:r>
              <a:rPr lang="uk-UA" dirty="0"/>
              <a:t> и </a:t>
            </a:r>
            <a:r>
              <a:rPr lang="uk-UA" dirty="0" err="1"/>
              <a:t>пол</a:t>
            </a:r>
            <a:r>
              <a:rPr lang="uk-UA" dirty="0"/>
              <a:t>, </a:t>
            </a:r>
          </a:p>
          <a:p>
            <a:r>
              <a:rPr lang="uk-UA" dirty="0"/>
              <a:t>-  </a:t>
            </a:r>
            <a:r>
              <a:rPr lang="uk-UA" dirty="0" err="1"/>
              <a:t>состояние</a:t>
            </a:r>
            <a:r>
              <a:rPr lang="uk-UA" dirty="0"/>
              <a:t> </a:t>
            </a:r>
            <a:r>
              <a:rPr lang="uk-UA" dirty="0" err="1"/>
              <a:t>здоровья</a:t>
            </a:r>
            <a:r>
              <a:rPr lang="uk-UA" dirty="0"/>
              <a:t>, </a:t>
            </a:r>
          </a:p>
          <a:p>
            <a:r>
              <a:rPr lang="uk-UA" dirty="0"/>
              <a:t>-  </a:t>
            </a:r>
            <a:r>
              <a:rPr lang="uk-UA" dirty="0" err="1"/>
              <a:t>качество</a:t>
            </a:r>
            <a:r>
              <a:rPr lang="uk-UA" dirty="0"/>
              <a:t> </a:t>
            </a:r>
            <a:r>
              <a:rPr lang="uk-UA" dirty="0" err="1"/>
              <a:t>питания</a:t>
            </a:r>
            <a:r>
              <a:rPr lang="uk-UA" dirty="0"/>
              <a:t> и </a:t>
            </a:r>
            <a:r>
              <a:rPr lang="uk-UA" dirty="0" err="1"/>
              <a:t>степень</a:t>
            </a:r>
            <a:r>
              <a:rPr lang="uk-UA" dirty="0"/>
              <a:t> </a:t>
            </a:r>
            <a:r>
              <a:rPr lang="uk-UA" dirty="0" err="1"/>
              <a:t>истощения</a:t>
            </a:r>
            <a:r>
              <a:rPr lang="uk-UA" dirty="0"/>
              <a:t>, </a:t>
            </a:r>
          </a:p>
          <a:p>
            <a:r>
              <a:rPr lang="uk-UA" dirty="0"/>
              <a:t>-  </a:t>
            </a:r>
            <a:r>
              <a:rPr lang="uk-UA" dirty="0" err="1"/>
              <a:t>подверженность</a:t>
            </a:r>
            <a:r>
              <a:rPr lang="uk-UA" dirty="0"/>
              <a:t> </a:t>
            </a:r>
            <a:r>
              <a:rPr lang="uk-UA" dirty="0" err="1"/>
              <a:t>природным</a:t>
            </a:r>
            <a:r>
              <a:rPr lang="uk-UA" dirty="0"/>
              <a:t> </a:t>
            </a:r>
            <a:r>
              <a:rPr lang="uk-UA" dirty="0" err="1"/>
              <a:t>воздействиям</a:t>
            </a:r>
            <a:r>
              <a:rPr lang="uk-UA" dirty="0"/>
              <a:t> и </a:t>
            </a:r>
            <a:r>
              <a:rPr lang="uk-UA" dirty="0" err="1"/>
              <a:t>продолжительность</a:t>
            </a:r>
            <a:r>
              <a:rPr lang="uk-UA" dirty="0"/>
              <a:t> </a:t>
            </a:r>
            <a:r>
              <a:rPr lang="uk-UA" dirty="0" err="1"/>
              <a:t>этого</a:t>
            </a:r>
            <a:r>
              <a:rPr lang="uk-UA" dirty="0"/>
              <a:t> </a:t>
            </a:r>
            <a:r>
              <a:rPr lang="uk-UA" dirty="0" err="1"/>
              <a:t>воздействия</a:t>
            </a:r>
            <a:r>
              <a:rPr lang="uk-UA" dirty="0"/>
              <a:t>, </a:t>
            </a:r>
          </a:p>
          <a:p>
            <a:r>
              <a:rPr lang="uk-UA" dirty="0"/>
              <a:t>-  </a:t>
            </a:r>
            <a:r>
              <a:rPr lang="uk-UA" dirty="0" err="1"/>
              <a:t>ветер</a:t>
            </a:r>
            <a:r>
              <a:rPr lang="uk-UA" dirty="0"/>
              <a:t>, температура и </a:t>
            </a:r>
            <a:r>
              <a:rPr lang="uk-UA" dirty="0" err="1"/>
              <a:t>влажность</a:t>
            </a:r>
            <a:r>
              <a:rPr lang="uk-UA" dirty="0"/>
              <a:t> </a:t>
            </a:r>
            <a:r>
              <a:rPr lang="uk-UA" dirty="0" err="1"/>
              <a:t>воздуха</a:t>
            </a:r>
            <a:r>
              <a:rPr lang="uk-UA" dirty="0"/>
              <a:t>, </a:t>
            </a:r>
          </a:p>
          <a:p>
            <a:r>
              <a:rPr lang="uk-UA" dirty="0"/>
              <a:t>-  </a:t>
            </a:r>
            <a:r>
              <a:rPr lang="uk-UA" dirty="0" err="1"/>
              <a:t>предшествующая</a:t>
            </a:r>
            <a:r>
              <a:rPr lang="uk-UA" dirty="0"/>
              <a:t> </a:t>
            </a:r>
            <a:r>
              <a:rPr lang="uk-UA" dirty="0" err="1"/>
              <a:t>адаптация</a:t>
            </a:r>
            <a:r>
              <a:rPr lang="uk-UA" dirty="0"/>
              <a:t> к холоду и </a:t>
            </a:r>
            <a:r>
              <a:rPr lang="uk-UA" dirty="0" err="1"/>
              <a:t>т.д</a:t>
            </a:r>
            <a:r>
              <a:rPr lang="uk-UA" dirty="0"/>
              <a:t>.</a:t>
            </a:r>
          </a:p>
          <a:p>
            <a:endParaRPr lang="uk-UA" dirty="0"/>
          </a:p>
        </p:txBody>
      </p:sp>
      <p:pic>
        <p:nvPicPr>
          <p:cNvPr id="5" name="Рисунок 4">
            <a:extLst>
              <a:ext uri="{FF2B5EF4-FFF2-40B4-BE49-F238E27FC236}">
                <a16:creationId xmlns="" xmlns:a16="http://schemas.microsoft.com/office/drawing/2014/main" id="{F606E04F-687A-4974-9D56-1C98257C4AD1}"/>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24818"/>
          <a:stretch/>
        </p:blipFill>
        <p:spPr>
          <a:xfrm>
            <a:off x="0" y="0"/>
            <a:ext cx="3313041" cy="4055165"/>
          </a:xfrm>
          <a:prstGeom prst="rect">
            <a:avLst/>
          </a:prstGeom>
        </p:spPr>
      </p:pic>
    </p:spTree>
    <p:extLst>
      <p:ext uri="{BB962C8B-B14F-4D97-AF65-F5344CB8AC3E}">
        <p14:creationId xmlns="" xmlns:p14="http://schemas.microsoft.com/office/powerpoint/2010/main" val="392877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69A36E4B-1703-412A-9EEA-436564CF7B1D}"/>
              </a:ext>
            </a:extLst>
          </p:cNvPr>
          <p:cNvSpPr>
            <a:spLocks noGrp="1"/>
          </p:cNvSpPr>
          <p:nvPr>
            <p:ph idx="1"/>
          </p:nvPr>
        </p:nvSpPr>
        <p:spPr>
          <a:xfrm>
            <a:off x="3684104" y="0"/>
            <a:ext cx="8507896" cy="6858000"/>
          </a:xfrm>
        </p:spPr>
        <p:txBody>
          <a:bodyPr>
            <a:normAutofit fontScale="25000" lnSpcReduction="20000"/>
          </a:bodyPr>
          <a:lstStyle/>
          <a:p>
            <a:pPr algn="ctr"/>
            <a:r>
              <a:rPr lang="uk-UA" sz="3000" b="1" i="1" u="sng" dirty="0" err="1">
                <a:solidFill>
                  <a:srgbClr val="FF0000"/>
                </a:solidFill>
              </a:rPr>
              <a:t>Рание</a:t>
            </a:r>
            <a:r>
              <a:rPr lang="uk-UA" sz="3000" b="1" u="sng" dirty="0">
                <a:solidFill>
                  <a:srgbClr val="FF0000"/>
                </a:solidFill>
              </a:rPr>
              <a:t>(от 35 до 36 С)</a:t>
            </a:r>
          </a:p>
          <a:p>
            <a:r>
              <a:rPr lang="uk-UA" sz="3000" dirty="0"/>
              <a:t>1</a:t>
            </a:r>
            <a:r>
              <a:rPr lang="uk-UA" sz="8000" dirty="0">
                <a:latin typeface="Times New Roman" pitchFamily="18" charset="0"/>
                <a:cs typeface="Times New Roman" pitchFamily="18" charset="0"/>
              </a:rPr>
              <a:t>. </a:t>
            </a:r>
            <a:r>
              <a:rPr lang="uk-UA" sz="8000" dirty="0" err="1">
                <a:latin typeface="Times New Roman" pitchFamily="18" charset="0"/>
                <a:cs typeface="Times New Roman" pitchFamily="18" charset="0"/>
              </a:rPr>
              <a:t>Дрожь</a:t>
            </a:r>
            <a:r>
              <a:rPr lang="uk-UA" sz="8000" dirty="0">
                <a:latin typeface="Times New Roman" pitchFamily="18" charset="0"/>
                <a:cs typeface="Times New Roman" pitchFamily="18" charset="0"/>
              </a:rPr>
              <a:t> </a:t>
            </a:r>
          </a:p>
          <a:p>
            <a:r>
              <a:rPr lang="uk-UA" sz="8000" dirty="0">
                <a:latin typeface="Times New Roman" pitchFamily="18" charset="0"/>
                <a:cs typeface="Times New Roman" pitchFamily="18" charset="0"/>
              </a:rPr>
              <a:t>2. </a:t>
            </a:r>
            <a:r>
              <a:rPr lang="uk-UA" sz="8000" dirty="0" err="1">
                <a:latin typeface="Times New Roman" pitchFamily="18" charset="0"/>
                <a:cs typeface="Times New Roman" pitchFamily="18" charset="0"/>
              </a:rPr>
              <a:t>Пониженная</a:t>
            </a:r>
            <a:r>
              <a:rPr lang="uk-UA" sz="8000" dirty="0">
                <a:latin typeface="Times New Roman" pitchFamily="18" charset="0"/>
                <a:cs typeface="Times New Roman" pitchFamily="18" charset="0"/>
              </a:rPr>
              <a:t> </a:t>
            </a:r>
            <a:r>
              <a:rPr lang="uk-UA" sz="8000" dirty="0" err="1">
                <a:latin typeface="Times New Roman" pitchFamily="18" charset="0"/>
                <a:cs typeface="Times New Roman" pitchFamily="18" charset="0"/>
              </a:rPr>
              <a:t>сознательность</a:t>
            </a:r>
            <a:r>
              <a:rPr lang="uk-UA" sz="8000" dirty="0">
                <a:latin typeface="Times New Roman" pitchFamily="18" charset="0"/>
                <a:cs typeface="Times New Roman" pitchFamily="18" charset="0"/>
              </a:rPr>
              <a:t> </a:t>
            </a:r>
          </a:p>
          <a:p>
            <a:r>
              <a:rPr lang="uk-UA" sz="8000" dirty="0">
                <a:latin typeface="Times New Roman" pitchFamily="18" charset="0"/>
                <a:cs typeface="Times New Roman" pitchFamily="18" charset="0"/>
              </a:rPr>
              <a:t>3. </a:t>
            </a:r>
            <a:r>
              <a:rPr lang="uk-UA" sz="8000" dirty="0" err="1">
                <a:latin typeface="Times New Roman" pitchFamily="18" charset="0"/>
                <a:cs typeface="Times New Roman" pitchFamily="18" charset="0"/>
              </a:rPr>
              <a:t>Потеря</a:t>
            </a:r>
            <a:r>
              <a:rPr lang="uk-UA" sz="8000" dirty="0">
                <a:latin typeface="Times New Roman" pitchFamily="18" charset="0"/>
                <a:cs typeface="Times New Roman" pitchFamily="18" charset="0"/>
              </a:rPr>
              <a:t> </a:t>
            </a:r>
            <a:r>
              <a:rPr lang="uk-UA" sz="8000" dirty="0" err="1">
                <a:latin typeface="Times New Roman" pitchFamily="18" charset="0"/>
                <a:cs typeface="Times New Roman" pitchFamily="18" charset="0"/>
              </a:rPr>
              <a:t>сообразительности</a:t>
            </a:r>
            <a:r>
              <a:rPr lang="uk-UA" sz="8000" dirty="0">
                <a:latin typeface="Times New Roman" pitchFamily="18" charset="0"/>
                <a:cs typeface="Times New Roman" pitchFamily="18" charset="0"/>
              </a:rPr>
              <a:t> и </a:t>
            </a:r>
            <a:r>
              <a:rPr lang="uk-UA" sz="8000" dirty="0" err="1">
                <a:latin typeface="Times New Roman" pitchFamily="18" charset="0"/>
                <a:cs typeface="Times New Roman" pitchFamily="18" charset="0"/>
              </a:rPr>
              <a:t>ловкости</a:t>
            </a:r>
            <a:r>
              <a:rPr lang="uk-UA" sz="8000" dirty="0">
                <a:latin typeface="Times New Roman" pitchFamily="18" charset="0"/>
                <a:cs typeface="Times New Roman" pitchFamily="18" charset="0"/>
              </a:rPr>
              <a:t> </a:t>
            </a:r>
          </a:p>
          <a:p>
            <a:r>
              <a:rPr lang="uk-UA" sz="8000" dirty="0">
                <a:latin typeface="Times New Roman" pitchFamily="18" charset="0"/>
                <a:cs typeface="Times New Roman" pitchFamily="18" charset="0"/>
              </a:rPr>
              <a:t>4. </a:t>
            </a:r>
            <a:r>
              <a:rPr lang="uk-UA" sz="8000" dirty="0" err="1">
                <a:latin typeface="Times New Roman" pitchFamily="18" charset="0"/>
                <a:cs typeface="Times New Roman" pitchFamily="18" charset="0"/>
              </a:rPr>
              <a:t>Вялость</a:t>
            </a:r>
            <a:r>
              <a:rPr lang="uk-UA" sz="8000" dirty="0">
                <a:latin typeface="Times New Roman" pitchFamily="18" charset="0"/>
                <a:cs typeface="Times New Roman" pitchFamily="18" charset="0"/>
              </a:rPr>
              <a:t> и </a:t>
            </a:r>
            <a:r>
              <a:rPr lang="uk-UA" sz="8000" dirty="0" err="1">
                <a:latin typeface="Times New Roman" pitchFamily="18" charset="0"/>
                <a:cs typeface="Times New Roman" pitchFamily="18" charset="0"/>
              </a:rPr>
              <a:t>апатия</a:t>
            </a:r>
            <a:r>
              <a:rPr lang="uk-UA" sz="8000" dirty="0">
                <a:latin typeface="Times New Roman" pitchFamily="18" charset="0"/>
                <a:cs typeface="Times New Roman" pitchFamily="18" charset="0"/>
              </a:rPr>
              <a:t> </a:t>
            </a:r>
          </a:p>
          <a:p>
            <a:r>
              <a:rPr lang="uk-UA" sz="8000" dirty="0">
                <a:latin typeface="Times New Roman" pitchFamily="18" charset="0"/>
                <a:cs typeface="Times New Roman" pitchFamily="18" charset="0"/>
              </a:rPr>
              <a:t>5. </a:t>
            </a:r>
            <a:r>
              <a:rPr lang="uk-UA" sz="8000" dirty="0" err="1">
                <a:latin typeface="Times New Roman" pitchFamily="18" charset="0"/>
                <a:cs typeface="Times New Roman" pitchFamily="18" charset="0"/>
              </a:rPr>
              <a:t>Бледная</a:t>
            </a:r>
            <a:r>
              <a:rPr lang="uk-UA" sz="8000" dirty="0">
                <a:latin typeface="Times New Roman" pitchFamily="18" charset="0"/>
                <a:cs typeface="Times New Roman" pitchFamily="18" charset="0"/>
              </a:rPr>
              <a:t> и </a:t>
            </a:r>
            <a:r>
              <a:rPr lang="uk-UA" sz="8000" dirty="0" err="1">
                <a:latin typeface="Times New Roman" pitchFamily="18" charset="0"/>
                <a:cs typeface="Times New Roman" pitchFamily="18" charset="0"/>
              </a:rPr>
              <a:t>холодная</a:t>
            </a:r>
            <a:r>
              <a:rPr lang="uk-UA" sz="8000" dirty="0">
                <a:latin typeface="Times New Roman" pitchFamily="18" charset="0"/>
                <a:cs typeface="Times New Roman" pitchFamily="18" charset="0"/>
              </a:rPr>
              <a:t> на </a:t>
            </a:r>
            <a:r>
              <a:rPr lang="uk-UA" sz="8000" dirty="0" err="1">
                <a:latin typeface="Times New Roman" pitchFamily="18" charset="0"/>
                <a:cs typeface="Times New Roman" pitchFamily="18" charset="0"/>
              </a:rPr>
              <a:t>ощупь</a:t>
            </a:r>
            <a:r>
              <a:rPr lang="uk-UA" sz="8000" dirty="0">
                <a:latin typeface="Times New Roman" pitchFamily="18" charset="0"/>
                <a:cs typeface="Times New Roman" pitchFamily="18" charset="0"/>
              </a:rPr>
              <a:t> </a:t>
            </a:r>
            <a:r>
              <a:rPr lang="uk-UA" sz="8000" dirty="0" err="1">
                <a:latin typeface="Times New Roman" pitchFamily="18" charset="0"/>
                <a:cs typeface="Times New Roman" pitchFamily="18" charset="0"/>
              </a:rPr>
              <a:t>кожа</a:t>
            </a:r>
            <a:r>
              <a:rPr lang="uk-UA" sz="8000" dirty="0">
                <a:latin typeface="Times New Roman" pitchFamily="18" charset="0"/>
                <a:cs typeface="Times New Roman" pitchFamily="18" charset="0"/>
              </a:rPr>
              <a:t> </a:t>
            </a:r>
          </a:p>
          <a:p>
            <a:pPr algn="ctr"/>
            <a:r>
              <a:rPr lang="uk-UA" sz="8000" b="1" i="1" u="sng" dirty="0" err="1">
                <a:solidFill>
                  <a:srgbClr val="FF0000"/>
                </a:solidFill>
                <a:latin typeface="Times New Roman" pitchFamily="18" charset="0"/>
                <a:cs typeface="Times New Roman" pitchFamily="18" charset="0"/>
              </a:rPr>
              <a:t>Легкие</a:t>
            </a:r>
            <a:r>
              <a:rPr lang="uk-UA" sz="8000" b="1" u="sng" dirty="0">
                <a:solidFill>
                  <a:srgbClr val="FF0000"/>
                </a:solidFill>
                <a:latin typeface="Times New Roman" pitchFamily="18" charset="0"/>
                <a:cs typeface="Times New Roman" pitchFamily="18" charset="0"/>
              </a:rPr>
              <a:t> ( от 34 до 35 С)</a:t>
            </a:r>
          </a:p>
          <a:p>
            <a:r>
              <a:rPr lang="uk-UA" sz="8000" dirty="0">
                <a:latin typeface="Times New Roman" pitchFamily="18" charset="0"/>
                <a:cs typeface="Times New Roman" pitchFamily="18" charset="0"/>
              </a:rPr>
              <a:t>1. </a:t>
            </a:r>
            <a:r>
              <a:rPr lang="uk-UA" sz="8000" dirty="0" err="1">
                <a:latin typeface="Times New Roman" pitchFamily="18" charset="0"/>
                <a:cs typeface="Times New Roman" pitchFamily="18" charset="0"/>
              </a:rPr>
              <a:t>Слабость</a:t>
            </a:r>
            <a:r>
              <a:rPr lang="uk-UA" sz="8000" dirty="0">
                <a:latin typeface="Times New Roman" pitchFamily="18" charset="0"/>
                <a:cs typeface="Times New Roman" pitchFamily="18" charset="0"/>
              </a:rPr>
              <a:t> </a:t>
            </a:r>
          </a:p>
          <a:p>
            <a:r>
              <a:rPr lang="uk-UA" sz="8000" dirty="0">
                <a:latin typeface="Times New Roman" pitchFamily="18" charset="0"/>
                <a:cs typeface="Times New Roman" pitchFamily="18" charset="0"/>
              </a:rPr>
              <a:t>2. </a:t>
            </a:r>
            <a:r>
              <a:rPr lang="uk-UA" sz="8000" dirty="0" err="1">
                <a:latin typeface="Times New Roman" pitchFamily="18" charset="0"/>
                <a:cs typeface="Times New Roman" pitchFamily="18" charset="0"/>
              </a:rPr>
              <a:t>Сильная</a:t>
            </a:r>
            <a:r>
              <a:rPr lang="uk-UA" sz="8000" dirty="0">
                <a:latin typeface="Times New Roman" pitchFamily="18" charset="0"/>
                <a:cs typeface="Times New Roman" pitchFamily="18" charset="0"/>
              </a:rPr>
              <a:t> </a:t>
            </a:r>
            <a:r>
              <a:rPr lang="uk-UA" sz="8000" dirty="0" err="1">
                <a:latin typeface="Times New Roman" pitchFamily="18" charset="0"/>
                <a:cs typeface="Times New Roman" pitchFamily="18" charset="0"/>
              </a:rPr>
              <a:t>дрожь</a:t>
            </a:r>
            <a:r>
              <a:rPr lang="uk-UA" sz="8000" dirty="0">
                <a:latin typeface="Times New Roman" pitchFamily="18" charset="0"/>
                <a:cs typeface="Times New Roman" pitchFamily="18" charset="0"/>
              </a:rPr>
              <a:t> </a:t>
            </a:r>
          </a:p>
          <a:p>
            <a:r>
              <a:rPr lang="uk-UA" sz="8000" dirty="0">
                <a:latin typeface="Times New Roman" pitchFamily="18" charset="0"/>
                <a:cs typeface="Times New Roman" pitchFamily="18" charset="0"/>
              </a:rPr>
              <a:t>3. </a:t>
            </a:r>
            <a:r>
              <a:rPr lang="uk-UA" sz="8000" dirty="0" err="1">
                <a:latin typeface="Times New Roman" pitchFamily="18" charset="0"/>
                <a:cs typeface="Times New Roman" pitchFamily="18" charset="0"/>
              </a:rPr>
              <a:t>Замешательство</a:t>
            </a:r>
            <a:r>
              <a:rPr lang="uk-UA" sz="8000" dirty="0">
                <a:latin typeface="Times New Roman" pitchFamily="18" charset="0"/>
                <a:cs typeface="Times New Roman" pitchFamily="18" charset="0"/>
              </a:rPr>
              <a:t> </a:t>
            </a:r>
          </a:p>
          <a:p>
            <a:r>
              <a:rPr lang="uk-UA" sz="8000" dirty="0">
                <a:latin typeface="Times New Roman" pitchFamily="18" charset="0"/>
                <a:cs typeface="Times New Roman" pitchFamily="18" charset="0"/>
              </a:rPr>
              <a:t>4. </a:t>
            </a:r>
            <a:r>
              <a:rPr lang="uk-UA" sz="8000" dirty="0" err="1">
                <a:latin typeface="Times New Roman" pitchFamily="18" charset="0"/>
                <a:cs typeface="Times New Roman" pitchFamily="18" charset="0"/>
              </a:rPr>
              <a:t>Слабые</a:t>
            </a:r>
            <a:r>
              <a:rPr lang="uk-UA" sz="8000" dirty="0">
                <a:latin typeface="Times New Roman" pitchFamily="18" charset="0"/>
                <a:cs typeface="Times New Roman" pitchFamily="18" charset="0"/>
              </a:rPr>
              <a:t> </a:t>
            </a:r>
            <a:r>
              <a:rPr lang="uk-UA" sz="8000" dirty="0" err="1">
                <a:latin typeface="Times New Roman" pitchFamily="18" charset="0"/>
                <a:cs typeface="Times New Roman" pitchFamily="18" charset="0"/>
              </a:rPr>
              <a:t>усилия</a:t>
            </a:r>
            <a:r>
              <a:rPr lang="uk-UA" sz="8000" dirty="0">
                <a:latin typeface="Times New Roman" pitchFamily="18" charset="0"/>
                <a:cs typeface="Times New Roman" pitchFamily="18" charset="0"/>
              </a:rPr>
              <a:t> </a:t>
            </a:r>
            <a:r>
              <a:rPr lang="uk-UA" sz="8000" dirty="0" err="1">
                <a:latin typeface="Times New Roman" pitchFamily="18" charset="0"/>
                <a:cs typeface="Times New Roman" pitchFamily="18" charset="0"/>
              </a:rPr>
              <a:t>защититься</a:t>
            </a:r>
            <a:r>
              <a:rPr lang="uk-UA" sz="8000" dirty="0">
                <a:latin typeface="Times New Roman" pitchFamily="18" charset="0"/>
                <a:cs typeface="Times New Roman" pitchFamily="18" charset="0"/>
              </a:rPr>
              <a:t> </a:t>
            </a:r>
            <a:r>
              <a:rPr lang="uk-UA" sz="8000" dirty="0" err="1">
                <a:latin typeface="Times New Roman" pitchFamily="18" charset="0"/>
                <a:cs typeface="Times New Roman" pitchFamily="18" charset="0"/>
              </a:rPr>
              <a:t>или</a:t>
            </a:r>
            <a:r>
              <a:rPr lang="uk-UA" sz="8000" dirty="0">
                <a:latin typeface="Times New Roman" pitchFamily="18" charset="0"/>
                <a:cs typeface="Times New Roman" pitchFamily="18" charset="0"/>
              </a:rPr>
              <a:t> </a:t>
            </a:r>
            <a:r>
              <a:rPr lang="uk-UA" sz="8000" dirty="0" err="1">
                <a:latin typeface="Times New Roman" pitchFamily="18" charset="0"/>
                <a:cs typeface="Times New Roman" pitchFamily="18" charset="0"/>
              </a:rPr>
              <a:t>их</a:t>
            </a:r>
            <a:r>
              <a:rPr lang="uk-UA" sz="8000" dirty="0">
                <a:latin typeface="Times New Roman" pitchFamily="18" charset="0"/>
                <a:cs typeface="Times New Roman" pitchFamily="18" charset="0"/>
              </a:rPr>
              <a:t> </a:t>
            </a:r>
            <a:r>
              <a:rPr lang="uk-UA" sz="8000" dirty="0" err="1">
                <a:latin typeface="Times New Roman" pitchFamily="18" charset="0"/>
                <a:cs typeface="Times New Roman" pitchFamily="18" charset="0"/>
              </a:rPr>
              <a:t>отсутствие</a:t>
            </a:r>
            <a:r>
              <a:rPr lang="uk-UA" sz="8000" dirty="0">
                <a:latin typeface="Times New Roman" pitchFamily="18" charset="0"/>
                <a:cs typeface="Times New Roman" pitchFamily="18" charset="0"/>
              </a:rPr>
              <a:t> </a:t>
            </a:r>
          </a:p>
          <a:p>
            <a:r>
              <a:rPr lang="uk-UA" sz="8000" dirty="0">
                <a:latin typeface="Times New Roman" pitchFamily="18" charset="0"/>
                <a:cs typeface="Times New Roman" pitchFamily="18" charset="0"/>
              </a:rPr>
              <a:t>5. </a:t>
            </a:r>
            <a:r>
              <a:rPr lang="uk-UA" sz="8000" dirty="0" err="1">
                <a:latin typeface="Times New Roman" pitchFamily="18" charset="0"/>
                <a:cs typeface="Times New Roman" pitchFamily="18" charset="0"/>
              </a:rPr>
              <a:t>Слабое</a:t>
            </a:r>
            <a:r>
              <a:rPr lang="uk-UA" sz="8000" dirty="0">
                <a:latin typeface="Times New Roman" pitchFamily="18" charset="0"/>
                <a:cs typeface="Times New Roman" pitchFamily="18" charset="0"/>
              </a:rPr>
              <a:t> </a:t>
            </a:r>
            <a:r>
              <a:rPr lang="uk-UA" sz="8000" dirty="0" err="1">
                <a:latin typeface="Times New Roman" pitchFamily="18" charset="0"/>
                <a:cs typeface="Times New Roman" pitchFamily="18" charset="0"/>
              </a:rPr>
              <a:t>восприятие</a:t>
            </a:r>
            <a:r>
              <a:rPr lang="uk-UA" sz="8000" dirty="0">
                <a:latin typeface="Times New Roman" pitchFamily="18" charset="0"/>
                <a:cs typeface="Times New Roman" pitchFamily="18" charset="0"/>
              </a:rPr>
              <a:t> </a:t>
            </a:r>
            <a:r>
              <a:rPr lang="uk-UA" sz="8000" dirty="0" err="1">
                <a:latin typeface="Times New Roman" pitchFamily="18" charset="0"/>
                <a:cs typeface="Times New Roman" pitchFamily="18" charset="0"/>
              </a:rPr>
              <a:t>реальной</a:t>
            </a:r>
            <a:r>
              <a:rPr lang="uk-UA" sz="8000" dirty="0">
                <a:latin typeface="Times New Roman" pitchFamily="18" charset="0"/>
                <a:cs typeface="Times New Roman" pitchFamily="18" charset="0"/>
              </a:rPr>
              <a:t> </a:t>
            </a:r>
            <a:r>
              <a:rPr lang="uk-UA" sz="8000" dirty="0" err="1">
                <a:latin typeface="Times New Roman" pitchFamily="18" charset="0"/>
                <a:cs typeface="Times New Roman" pitchFamily="18" charset="0"/>
              </a:rPr>
              <a:t>ситуации</a:t>
            </a:r>
            <a:r>
              <a:rPr lang="uk-UA" sz="8000" dirty="0">
                <a:latin typeface="Times New Roman" pitchFamily="18" charset="0"/>
                <a:cs typeface="Times New Roman" pitchFamily="18" charset="0"/>
              </a:rPr>
              <a:t> </a:t>
            </a:r>
          </a:p>
          <a:p>
            <a:pPr algn="ctr"/>
            <a:r>
              <a:rPr lang="uk-UA" sz="8000" b="1" i="1" u="sng" dirty="0" err="1">
                <a:solidFill>
                  <a:srgbClr val="FF0000"/>
                </a:solidFill>
                <a:latin typeface="Times New Roman" pitchFamily="18" charset="0"/>
                <a:cs typeface="Times New Roman" pitchFamily="18" charset="0"/>
              </a:rPr>
              <a:t>Тяжелые</a:t>
            </a:r>
            <a:r>
              <a:rPr lang="uk-UA" sz="8000" b="1" i="1" u="sng" dirty="0">
                <a:solidFill>
                  <a:srgbClr val="FF0000"/>
                </a:solidFill>
                <a:latin typeface="Times New Roman" pitchFamily="18" charset="0"/>
                <a:cs typeface="Times New Roman" pitchFamily="18" charset="0"/>
              </a:rPr>
              <a:t> </a:t>
            </a:r>
            <a:r>
              <a:rPr lang="uk-UA" sz="8000" b="1" u="sng" dirty="0">
                <a:solidFill>
                  <a:srgbClr val="FF0000"/>
                </a:solidFill>
                <a:latin typeface="Times New Roman" pitchFamily="18" charset="0"/>
                <a:cs typeface="Times New Roman" pitchFamily="18" charset="0"/>
              </a:rPr>
              <a:t>(от 33 до 34 С)</a:t>
            </a:r>
          </a:p>
          <a:p>
            <a:r>
              <a:rPr lang="uk-UA" sz="8000" dirty="0">
                <a:latin typeface="Times New Roman" pitchFamily="18" charset="0"/>
                <a:cs typeface="Times New Roman" pitchFamily="18" charset="0"/>
              </a:rPr>
              <a:t>1. </a:t>
            </a:r>
            <a:r>
              <a:rPr lang="uk-UA" sz="8000" dirty="0" err="1">
                <a:latin typeface="Times New Roman" pitchFamily="18" charset="0"/>
                <a:cs typeface="Times New Roman" pitchFamily="18" charset="0"/>
              </a:rPr>
              <a:t>Очень</a:t>
            </a:r>
            <a:r>
              <a:rPr lang="uk-UA" sz="8000" dirty="0">
                <a:latin typeface="Times New Roman" pitchFamily="18" charset="0"/>
                <a:cs typeface="Times New Roman" pitchFamily="18" charset="0"/>
              </a:rPr>
              <a:t> </a:t>
            </a:r>
            <a:r>
              <a:rPr lang="uk-UA" sz="8000" dirty="0" err="1">
                <a:latin typeface="Times New Roman" pitchFamily="18" charset="0"/>
                <a:cs typeface="Times New Roman" pitchFamily="18" charset="0"/>
              </a:rPr>
              <a:t>сильная</a:t>
            </a:r>
            <a:r>
              <a:rPr lang="uk-UA" sz="8000" dirty="0">
                <a:latin typeface="Times New Roman" pitchFamily="18" charset="0"/>
                <a:cs typeface="Times New Roman" pitchFamily="18" charset="0"/>
              </a:rPr>
              <a:t> </a:t>
            </a:r>
            <a:r>
              <a:rPr lang="uk-UA" sz="8000" dirty="0" err="1">
                <a:latin typeface="Times New Roman" pitchFamily="18" charset="0"/>
                <a:cs typeface="Times New Roman" pitchFamily="18" charset="0"/>
              </a:rPr>
              <a:t>дрожь</a:t>
            </a:r>
            <a:r>
              <a:rPr lang="uk-UA" sz="8000" dirty="0">
                <a:latin typeface="Times New Roman" pitchFamily="18" charset="0"/>
                <a:cs typeface="Times New Roman" pitchFamily="18" charset="0"/>
              </a:rPr>
              <a:t> </a:t>
            </a:r>
          </a:p>
          <a:p>
            <a:r>
              <a:rPr lang="uk-UA" sz="8000" dirty="0">
                <a:latin typeface="Times New Roman" pitchFamily="18" charset="0"/>
                <a:cs typeface="Times New Roman" pitchFamily="18" charset="0"/>
              </a:rPr>
              <a:t>2. </a:t>
            </a:r>
            <a:r>
              <a:rPr lang="uk-UA" sz="8000" dirty="0" err="1">
                <a:latin typeface="Times New Roman" pitchFamily="18" charset="0"/>
                <a:cs typeface="Times New Roman" pitchFamily="18" charset="0"/>
              </a:rPr>
              <a:t>Трудности</a:t>
            </a:r>
            <a:r>
              <a:rPr lang="uk-UA" sz="8000" dirty="0">
                <a:latin typeface="Times New Roman" pitchFamily="18" charset="0"/>
                <a:cs typeface="Times New Roman" pitchFamily="18" charset="0"/>
              </a:rPr>
              <a:t> при </a:t>
            </a:r>
            <a:r>
              <a:rPr lang="uk-UA" sz="8000" dirty="0" err="1">
                <a:latin typeface="Times New Roman" pitchFamily="18" charset="0"/>
                <a:cs typeface="Times New Roman" pitchFamily="18" charset="0"/>
              </a:rPr>
              <a:t>передвижении</a:t>
            </a:r>
            <a:r>
              <a:rPr lang="uk-UA" sz="8000" dirty="0">
                <a:latin typeface="Times New Roman" pitchFamily="18" charset="0"/>
                <a:cs typeface="Times New Roman" pitchFamily="18" charset="0"/>
              </a:rPr>
              <a:t> </a:t>
            </a:r>
          </a:p>
          <a:p>
            <a:r>
              <a:rPr lang="uk-UA" sz="8000" dirty="0">
                <a:latin typeface="Times New Roman" pitchFamily="18" charset="0"/>
                <a:cs typeface="Times New Roman" pitchFamily="18" charset="0"/>
              </a:rPr>
              <a:t>3. </a:t>
            </a:r>
            <a:r>
              <a:rPr lang="uk-UA" sz="8000" dirty="0" err="1">
                <a:latin typeface="Times New Roman" pitchFamily="18" charset="0"/>
                <a:cs typeface="Times New Roman" pitchFamily="18" charset="0"/>
              </a:rPr>
              <a:t>Невнятная</a:t>
            </a:r>
            <a:r>
              <a:rPr lang="uk-UA" sz="8000" dirty="0">
                <a:latin typeface="Times New Roman" pitchFamily="18" charset="0"/>
                <a:cs typeface="Times New Roman" pitchFamily="18" charset="0"/>
              </a:rPr>
              <a:t> </a:t>
            </a:r>
            <a:r>
              <a:rPr lang="uk-UA" sz="8000" dirty="0" err="1">
                <a:latin typeface="Times New Roman" pitchFamily="18" charset="0"/>
                <a:cs typeface="Times New Roman" pitchFamily="18" charset="0"/>
              </a:rPr>
              <a:t>речь</a:t>
            </a:r>
            <a:r>
              <a:rPr lang="uk-UA" sz="8000" dirty="0">
                <a:latin typeface="Times New Roman" pitchFamily="18" charset="0"/>
                <a:cs typeface="Times New Roman" pitchFamily="18" charset="0"/>
              </a:rPr>
              <a:t> </a:t>
            </a:r>
          </a:p>
          <a:p>
            <a:r>
              <a:rPr lang="uk-UA" sz="8000" dirty="0">
                <a:latin typeface="Times New Roman" pitchFamily="18" charset="0"/>
                <a:cs typeface="Times New Roman" pitchFamily="18" charset="0"/>
              </a:rPr>
              <a:t>4. </a:t>
            </a:r>
            <a:r>
              <a:rPr lang="uk-UA" sz="8000" dirty="0" err="1">
                <a:latin typeface="Times New Roman" pitchFamily="18" charset="0"/>
                <a:cs typeface="Times New Roman" pitchFamily="18" charset="0"/>
              </a:rPr>
              <a:t>Кожа</a:t>
            </a:r>
            <a:r>
              <a:rPr lang="uk-UA" sz="8000" dirty="0">
                <a:latin typeface="Times New Roman" pitchFamily="18" charset="0"/>
                <a:cs typeface="Times New Roman" pitchFamily="18" charset="0"/>
              </a:rPr>
              <a:t> </a:t>
            </a:r>
            <a:r>
              <a:rPr lang="uk-UA" sz="8000" dirty="0" err="1">
                <a:latin typeface="Times New Roman" pitchFamily="18" charset="0"/>
                <a:cs typeface="Times New Roman" pitchFamily="18" charset="0"/>
              </a:rPr>
              <a:t>пепельно-серая</a:t>
            </a:r>
            <a:r>
              <a:rPr lang="uk-UA" sz="8000" dirty="0">
                <a:latin typeface="Times New Roman" pitchFamily="18" charset="0"/>
                <a:cs typeface="Times New Roman" pitchFamily="18" charset="0"/>
              </a:rPr>
              <a:t> и </a:t>
            </a:r>
            <a:r>
              <a:rPr lang="uk-UA" sz="8000" dirty="0" err="1">
                <a:latin typeface="Times New Roman" pitchFamily="18" charset="0"/>
                <a:cs typeface="Times New Roman" pitchFamily="18" charset="0"/>
              </a:rPr>
              <a:t>холодная</a:t>
            </a:r>
            <a:r>
              <a:rPr lang="uk-UA" sz="8000" dirty="0">
                <a:latin typeface="Times New Roman" pitchFamily="18" charset="0"/>
                <a:cs typeface="Times New Roman" pitchFamily="18" charset="0"/>
              </a:rPr>
              <a:t> </a:t>
            </a:r>
          </a:p>
          <a:p>
            <a:r>
              <a:rPr lang="uk-UA" sz="8000" dirty="0">
                <a:latin typeface="Times New Roman" pitchFamily="18" charset="0"/>
                <a:cs typeface="Times New Roman" pitchFamily="18" charset="0"/>
              </a:rPr>
              <a:t>5. </a:t>
            </a:r>
            <a:r>
              <a:rPr lang="uk-UA" sz="8000" dirty="0" err="1">
                <a:latin typeface="Times New Roman" pitchFamily="18" charset="0"/>
                <a:cs typeface="Times New Roman" pitchFamily="18" charset="0"/>
              </a:rPr>
              <a:t>Возможны</a:t>
            </a:r>
            <a:r>
              <a:rPr lang="uk-UA" sz="8000" dirty="0">
                <a:latin typeface="Times New Roman" pitchFamily="18" charset="0"/>
                <a:cs typeface="Times New Roman" pitchFamily="18" charset="0"/>
              </a:rPr>
              <a:t> </a:t>
            </a:r>
            <a:r>
              <a:rPr lang="uk-UA" sz="8000" dirty="0" err="1">
                <a:latin typeface="Times New Roman" pitchFamily="18" charset="0"/>
                <a:cs typeface="Times New Roman" pitchFamily="18" charset="0"/>
              </a:rPr>
              <a:t>галлюцинации</a:t>
            </a:r>
            <a:endParaRPr lang="uk-UA" sz="8000" dirty="0">
              <a:latin typeface="Times New Roman" pitchFamily="18" charset="0"/>
              <a:cs typeface="Times New Roman" pitchFamily="18" charset="0"/>
            </a:endParaRPr>
          </a:p>
          <a:p>
            <a:pPr algn="ctr"/>
            <a:r>
              <a:rPr lang="uk-UA" sz="8000" b="1" i="1" dirty="0" err="1">
                <a:solidFill>
                  <a:srgbClr val="FF0000"/>
                </a:solidFill>
                <a:latin typeface="Times New Roman" pitchFamily="18" charset="0"/>
                <a:cs typeface="Times New Roman" pitchFamily="18" charset="0"/>
              </a:rPr>
              <a:t>Смертельные</a:t>
            </a:r>
            <a:r>
              <a:rPr lang="uk-UA" sz="8000" b="1" i="1" dirty="0">
                <a:solidFill>
                  <a:srgbClr val="FF0000"/>
                </a:solidFill>
                <a:latin typeface="Times New Roman" pitchFamily="18" charset="0"/>
                <a:cs typeface="Times New Roman" pitchFamily="18" charset="0"/>
              </a:rPr>
              <a:t> </a:t>
            </a:r>
            <a:r>
              <a:rPr lang="uk-UA" sz="8000" b="1" dirty="0">
                <a:solidFill>
                  <a:srgbClr val="FF0000"/>
                </a:solidFill>
                <a:latin typeface="Times New Roman" pitchFamily="18" charset="0"/>
                <a:cs typeface="Times New Roman" pitchFamily="18" charset="0"/>
              </a:rPr>
              <a:t>(</a:t>
            </a:r>
            <a:r>
              <a:rPr lang="uk-UA" sz="8000" b="1" dirty="0" err="1">
                <a:solidFill>
                  <a:srgbClr val="FF0000"/>
                </a:solidFill>
                <a:latin typeface="Times New Roman" pitchFamily="18" charset="0"/>
                <a:cs typeface="Times New Roman" pitchFamily="18" charset="0"/>
              </a:rPr>
              <a:t>ниже</a:t>
            </a:r>
            <a:r>
              <a:rPr lang="uk-UA" sz="8000" b="1" dirty="0">
                <a:solidFill>
                  <a:srgbClr val="FF0000"/>
                </a:solidFill>
                <a:latin typeface="Times New Roman" pitchFamily="18" charset="0"/>
                <a:cs typeface="Times New Roman" pitchFamily="18" charset="0"/>
              </a:rPr>
              <a:t> 33 С)</a:t>
            </a:r>
          </a:p>
          <a:p>
            <a:r>
              <a:rPr lang="uk-UA" sz="8000" dirty="0">
                <a:latin typeface="Times New Roman" pitchFamily="18" charset="0"/>
                <a:cs typeface="Times New Roman" pitchFamily="18" charset="0"/>
              </a:rPr>
              <a:t>1. </a:t>
            </a:r>
            <a:r>
              <a:rPr lang="uk-UA" sz="8000" dirty="0" err="1">
                <a:latin typeface="Times New Roman" pitchFamily="18" charset="0"/>
                <a:cs typeface="Times New Roman" pitchFamily="18" charset="0"/>
              </a:rPr>
              <a:t>Сильная</a:t>
            </a:r>
            <a:r>
              <a:rPr lang="uk-UA" sz="8000" dirty="0">
                <a:latin typeface="Times New Roman" pitchFamily="18" charset="0"/>
                <a:cs typeface="Times New Roman" pitchFamily="18" charset="0"/>
              </a:rPr>
              <a:t> </a:t>
            </a:r>
            <a:r>
              <a:rPr lang="uk-UA" sz="8000" dirty="0" err="1">
                <a:latin typeface="Times New Roman" pitchFamily="18" charset="0"/>
                <a:cs typeface="Times New Roman" pitchFamily="18" charset="0"/>
              </a:rPr>
              <a:t>дрожь</a:t>
            </a:r>
            <a:r>
              <a:rPr lang="uk-UA" sz="8000" dirty="0">
                <a:latin typeface="Times New Roman" pitchFamily="18" charset="0"/>
                <a:cs typeface="Times New Roman" pitchFamily="18" charset="0"/>
              </a:rPr>
              <a:t> </a:t>
            </a:r>
            <a:r>
              <a:rPr lang="uk-UA" sz="8000" dirty="0" err="1">
                <a:latin typeface="Times New Roman" pitchFamily="18" charset="0"/>
                <a:cs typeface="Times New Roman" pitchFamily="18" charset="0"/>
              </a:rPr>
              <a:t>накатывает</a:t>
            </a:r>
            <a:r>
              <a:rPr lang="uk-UA" sz="8000" dirty="0">
                <a:latin typeface="Times New Roman" pitchFamily="18" charset="0"/>
                <a:cs typeface="Times New Roman" pitchFamily="18" charset="0"/>
              </a:rPr>
              <a:t> </a:t>
            </a:r>
            <a:r>
              <a:rPr lang="uk-UA" sz="8000" dirty="0" err="1">
                <a:latin typeface="Times New Roman" pitchFamily="18" charset="0"/>
                <a:cs typeface="Times New Roman" pitchFamily="18" charset="0"/>
              </a:rPr>
              <a:t>волнами</a:t>
            </a:r>
            <a:r>
              <a:rPr lang="uk-UA" sz="8000" dirty="0">
                <a:latin typeface="Times New Roman" pitchFamily="18" charset="0"/>
                <a:cs typeface="Times New Roman" pitchFamily="18" charset="0"/>
              </a:rPr>
              <a:t> </a:t>
            </a:r>
          </a:p>
          <a:p>
            <a:r>
              <a:rPr lang="uk-UA" sz="8000" dirty="0">
                <a:latin typeface="Times New Roman" pitchFamily="18" charset="0"/>
                <a:cs typeface="Times New Roman" pitchFamily="18" charset="0"/>
              </a:rPr>
              <a:t>2. </a:t>
            </a:r>
            <a:r>
              <a:rPr lang="uk-UA" sz="8000" dirty="0" err="1">
                <a:latin typeface="Times New Roman" pitchFamily="18" charset="0"/>
                <a:cs typeface="Times New Roman" pitchFamily="18" charset="0"/>
              </a:rPr>
              <a:t>Неспособность</a:t>
            </a:r>
            <a:r>
              <a:rPr lang="uk-UA" sz="8000" dirty="0">
                <a:latin typeface="Times New Roman" pitchFamily="18" charset="0"/>
                <a:cs typeface="Times New Roman" pitchFamily="18" charset="0"/>
              </a:rPr>
              <a:t> к </a:t>
            </a:r>
            <a:r>
              <a:rPr lang="uk-UA" sz="8000" dirty="0" err="1">
                <a:latin typeface="Times New Roman" pitchFamily="18" charset="0"/>
                <a:cs typeface="Times New Roman" pitchFamily="18" charset="0"/>
              </a:rPr>
              <a:t>передвижению</a:t>
            </a:r>
            <a:r>
              <a:rPr lang="uk-UA" sz="8000" dirty="0">
                <a:latin typeface="Times New Roman" pitchFamily="18" charset="0"/>
                <a:cs typeface="Times New Roman" pitchFamily="18" charset="0"/>
              </a:rPr>
              <a:t> </a:t>
            </a:r>
          </a:p>
          <a:p>
            <a:r>
              <a:rPr lang="uk-UA" sz="8000" dirty="0">
                <a:latin typeface="Times New Roman" pitchFamily="18" charset="0"/>
                <a:cs typeface="Times New Roman" pitchFamily="18" charset="0"/>
              </a:rPr>
              <a:t>3. </a:t>
            </a:r>
            <a:r>
              <a:rPr lang="uk-UA" sz="8000" dirty="0" err="1">
                <a:latin typeface="Times New Roman" pitchFamily="18" charset="0"/>
                <a:cs typeface="Times New Roman" pitchFamily="18" charset="0"/>
              </a:rPr>
              <a:t>Речь</a:t>
            </a:r>
            <a:r>
              <a:rPr lang="uk-UA" sz="8000" dirty="0">
                <a:latin typeface="Times New Roman" pitchFamily="18" charset="0"/>
                <a:cs typeface="Times New Roman" pitchFamily="18" charset="0"/>
              </a:rPr>
              <a:t> </a:t>
            </a:r>
            <a:r>
              <a:rPr lang="uk-UA" sz="8000" dirty="0" err="1">
                <a:latin typeface="Times New Roman" pitchFamily="18" charset="0"/>
                <a:cs typeface="Times New Roman" pitchFamily="18" charset="0"/>
              </a:rPr>
              <a:t>очень</a:t>
            </a:r>
            <a:r>
              <a:rPr lang="uk-UA" sz="8000" dirty="0">
                <a:latin typeface="Times New Roman" pitchFamily="18" charset="0"/>
                <a:cs typeface="Times New Roman" pitchFamily="18" charset="0"/>
              </a:rPr>
              <a:t> трудна для </a:t>
            </a:r>
            <a:r>
              <a:rPr lang="uk-UA" sz="8000" dirty="0" err="1">
                <a:latin typeface="Times New Roman" pitchFamily="18" charset="0"/>
                <a:cs typeface="Times New Roman" pitchFamily="18" charset="0"/>
              </a:rPr>
              <a:t>понимания</a:t>
            </a:r>
            <a:r>
              <a:rPr lang="uk-UA" sz="8000" dirty="0">
                <a:latin typeface="Times New Roman" pitchFamily="18" charset="0"/>
                <a:cs typeface="Times New Roman" pitchFamily="18" charset="0"/>
              </a:rPr>
              <a:t> </a:t>
            </a:r>
          </a:p>
          <a:p>
            <a:r>
              <a:rPr lang="uk-UA" sz="8000" dirty="0">
                <a:latin typeface="Times New Roman" pitchFamily="18" charset="0"/>
                <a:cs typeface="Times New Roman" pitchFamily="18" charset="0"/>
              </a:rPr>
              <a:t>4. </a:t>
            </a:r>
            <a:r>
              <a:rPr lang="uk-UA" sz="8000" dirty="0" err="1">
                <a:latin typeface="Times New Roman" pitchFamily="18" charset="0"/>
                <a:cs typeface="Times New Roman" pitchFamily="18" charset="0"/>
              </a:rPr>
              <a:t>Кожа</a:t>
            </a:r>
            <a:r>
              <a:rPr lang="uk-UA" sz="8000" dirty="0">
                <a:latin typeface="Times New Roman" pitchFamily="18" charset="0"/>
                <a:cs typeface="Times New Roman" pitchFamily="18" charset="0"/>
              </a:rPr>
              <a:t> </a:t>
            </a:r>
            <a:r>
              <a:rPr lang="uk-UA" sz="8000" dirty="0" err="1">
                <a:latin typeface="Times New Roman" pitchFamily="18" charset="0"/>
                <a:cs typeface="Times New Roman" pitchFamily="18" charset="0"/>
              </a:rPr>
              <a:t>местами</a:t>
            </a:r>
            <a:r>
              <a:rPr lang="uk-UA" sz="8000" dirty="0">
                <a:latin typeface="Times New Roman" pitchFamily="18" charset="0"/>
                <a:cs typeface="Times New Roman" pitchFamily="18" charset="0"/>
              </a:rPr>
              <a:t> </a:t>
            </a:r>
            <a:r>
              <a:rPr lang="uk-UA" sz="8000" dirty="0" err="1">
                <a:latin typeface="Times New Roman" pitchFamily="18" charset="0"/>
                <a:cs typeface="Times New Roman" pitchFamily="18" charset="0"/>
              </a:rPr>
              <a:t>начинает</a:t>
            </a:r>
            <a:r>
              <a:rPr lang="uk-UA" sz="8000" dirty="0">
                <a:latin typeface="Times New Roman" pitchFamily="18" charset="0"/>
                <a:cs typeface="Times New Roman" pitchFamily="18" charset="0"/>
              </a:rPr>
              <a:t> </a:t>
            </a:r>
            <a:r>
              <a:rPr lang="uk-UA" sz="8000" dirty="0" err="1" smtClean="0">
                <a:latin typeface="Times New Roman" pitchFamily="18" charset="0"/>
                <a:cs typeface="Times New Roman" pitchFamily="18" charset="0"/>
              </a:rPr>
              <a:t>синеть</a:t>
            </a:r>
            <a:r>
              <a:rPr lang="uk-UA" sz="8000" dirty="0" smtClean="0">
                <a:latin typeface="Times New Roman" pitchFamily="18" charset="0"/>
                <a:cs typeface="Times New Roman" pitchFamily="18" charset="0"/>
              </a:rPr>
              <a:t> 5</a:t>
            </a:r>
            <a:r>
              <a:rPr lang="uk-UA" sz="8000" dirty="0">
                <a:latin typeface="Times New Roman" pitchFamily="18" charset="0"/>
                <a:cs typeface="Times New Roman" pitchFamily="18" charset="0"/>
              </a:rPr>
              <a:t>. </a:t>
            </a:r>
            <a:r>
              <a:rPr lang="uk-UA" sz="8000" dirty="0" err="1">
                <a:latin typeface="Times New Roman" pitchFamily="18" charset="0"/>
                <a:cs typeface="Times New Roman" pitchFamily="18" charset="0"/>
              </a:rPr>
              <a:t>Отсутствие</a:t>
            </a:r>
            <a:r>
              <a:rPr lang="uk-UA" sz="8000" dirty="0">
                <a:latin typeface="Times New Roman" pitchFamily="18" charset="0"/>
                <a:cs typeface="Times New Roman" pitchFamily="18" charset="0"/>
              </a:rPr>
              <a:t> </a:t>
            </a:r>
            <a:r>
              <a:rPr lang="uk-UA" sz="8000" dirty="0" err="1">
                <a:latin typeface="Times New Roman" pitchFamily="18" charset="0"/>
                <a:cs typeface="Times New Roman" pitchFamily="18" charset="0"/>
              </a:rPr>
              <a:t>понимая</a:t>
            </a:r>
            <a:r>
              <a:rPr lang="uk-UA" sz="8000" dirty="0">
                <a:latin typeface="Times New Roman" pitchFamily="18" charset="0"/>
                <a:cs typeface="Times New Roman" pitchFamily="18" charset="0"/>
              </a:rPr>
              <a:t> </a:t>
            </a:r>
            <a:r>
              <a:rPr lang="uk-UA" sz="8000" dirty="0" err="1" smtClean="0">
                <a:latin typeface="Times New Roman" pitchFamily="18" charset="0"/>
                <a:cs typeface="Times New Roman" pitchFamily="18" charset="0"/>
              </a:rPr>
              <a:t>действительности</a:t>
            </a:r>
            <a:endParaRPr lang="uk-UA" sz="8000" dirty="0">
              <a:latin typeface="Times New Roman" pitchFamily="18" charset="0"/>
              <a:cs typeface="Times New Roman" pitchFamily="18" charset="0"/>
            </a:endParaRPr>
          </a:p>
          <a:p>
            <a:endParaRPr lang="uk-UA" sz="8000" dirty="0">
              <a:latin typeface="Times New Roman" pitchFamily="18" charset="0"/>
              <a:cs typeface="Times New Roman" pitchFamily="18" charset="0"/>
            </a:endParaRPr>
          </a:p>
        </p:txBody>
      </p:sp>
      <p:sp>
        <p:nvSpPr>
          <p:cNvPr id="5" name="Овал 4">
            <a:extLst>
              <a:ext uri="{FF2B5EF4-FFF2-40B4-BE49-F238E27FC236}">
                <a16:creationId xmlns="" xmlns:a16="http://schemas.microsoft.com/office/drawing/2014/main" id="{E4EA5B30-FA16-4B3B-AB06-E74F15D89744}"/>
              </a:ext>
            </a:extLst>
          </p:cNvPr>
          <p:cNvSpPr/>
          <p:nvPr/>
        </p:nvSpPr>
        <p:spPr>
          <a:xfrm>
            <a:off x="0" y="0"/>
            <a:ext cx="3684104" cy="18818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rgbClr val="FF0000"/>
                </a:solidFill>
                <a:latin typeface="Times New Roman" panose="02020603050405020304" pitchFamily="18" charset="0"/>
                <a:ea typeface="Calibri" panose="020F0502020204030204" pitchFamily="34" charset="0"/>
              </a:rPr>
              <a:t>Признаки и симптомы гипотермии</a:t>
            </a:r>
            <a:endParaRPr lang="uk-UA" sz="3200" dirty="0">
              <a:solidFill>
                <a:srgbClr val="FF0000"/>
              </a:solidFill>
            </a:endParaRPr>
          </a:p>
        </p:txBody>
      </p:sp>
      <p:pic>
        <p:nvPicPr>
          <p:cNvPr id="7" name="Рисунок 6">
            <a:extLst>
              <a:ext uri="{FF2B5EF4-FFF2-40B4-BE49-F238E27FC236}">
                <a16:creationId xmlns="" xmlns:a16="http://schemas.microsoft.com/office/drawing/2014/main" id="{1963E6F0-E929-49C8-AA35-E5541EE2B9D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872490"/>
            <a:ext cx="3684104" cy="4985509"/>
          </a:xfrm>
          <a:prstGeom prst="rect">
            <a:avLst/>
          </a:prstGeom>
        </p:spPr>
      </p:pic>
    </p:spTree>
    <p:extLst>
      <p:ext uri="{BB962C8B-B14F-4D97-AF65-F5344CB8AC3E}">
        <p14:creationId xmlns="" xmlns:p14="http://schemas.microsoft.com/office/powerpoint/2010/main" val="2112615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AB53CD7-F641-458E-8EA9-C6CCCDD87A73}"/>
              </a:ext>
            </a:extLst>
          </p:cNvPr>
          <p:cNvSpPr>
            <a:spLocks noGrp="1"/>
          </p:cNvSpPr>
          <p:nvPr>
            <p:ph type="title"/>
          </p:nvPr>
        </p:nvSpPr>
        <p:spPr>
          <a:noFill/>
          <a:ln>
            <a:noFill/>
          </a:ln>
          <a:effectLst/>
        </p:spPr>
        <p:txBody>
          <a:bodyPr/>
          <a:lstStyle/>
          <a:p>
            <a:pPr algn="ctr"/>
            <a:r>
              <a:rPr lang="ru-RU" sz="4000" dirty="0">
                <a:solidFill>
                  <a:srgbClr val="FF0000"/>
                </a:solidFill>
                <a:effectLst/>
              </a:rPr>
              <a:t>Клиника кардиогенного шока</a:t>
            </a:r>
            <a:r>
              <a:rPr lang="uk-UA" sz="4000" dirty="0">
                <a:effectLst/>
              </a:rPr>
              <a:t/>
            </a:r>
            <a:br>
              <a:rPr lang="uk-UA" sz="4000" dirty="0">
                <a:effectLst/>
              </a:rPr>
            </a:br>
            <a:endParaRPr lang="uk-UA" sz="4000" dirty="0"/>
          </a:p>
        </p:txBody>
      </p:sp>
      <p:sp>
        <p:nvSpPr>
          <p:cNvPr id="3" name="Объект 2">
            <a:extLst>
              <a:ext uri="{FF2B5EF4-FFF2-40B4-BE49-F238E27FC236}">
                <a16:creationId xmlns="" xmlns:a16="http://schemas.microsoft.com/office/drawing/2014/main" id="{41A68BE9-27A6-4654-9D2B-D3B4EC6A6504}"/>
              </a:ext>
            </a:extLst>
          </p:cNvPr>
          <p:cNvSpPr>
            <a:spLocks noGrp="1"/>
          </p:cNvSpPr>
          <p:nvPr>
            <p:ph idx="1"/>
          </p:nvPr>
        </p:nvSpPr>
        <p:spPr>
          <a:xfrm>
            <a:off x="2666976" y="1171977"/>
            <a:ext cx="9525024" cy="5686023"/>
          </a:xfrm>
        </p:spPr>
        <p:txBody>
          <a:bodyPr>
            <a:normAutofit fontScale="92500" lnSpcReduction="10000"/>
          </a:bodyPr>
          <a:lstStyle/>
          <a:p>
            <a:r>
              <a:rPr lang="ru-RU" sz="2800" b="1" dirty="0">
                <a:latin typeface="Times New Roman" pitchFamily="18" charset="0"/>
                <a:cs typeface="Times New Roman" pitchFamily="18" charset="0"/>
              </a:rPr>
              <a:t>Заостренные черты лица;</a:t>
            </a:r>
            <a:endParaRPr lang="uk-UA" sz="2800" b="1" dirty="0">
              <a:latin typeface="Times New Roman" pitchFamily="18" charset="0"/>
              <a:cs typeface="Times New Roman" pitchFamily="18" charset="0"/>
            </a:endParaRPr>
          </a:p>
          <a:p>
            <a:r>
              <a:rPr lang="ru-RU" sz="2800" b="1" dirty="0">
                <a:latin typeface="Times New Roman" pitchFamily="18" charset="0"/>
                <a:cs typeface="Times New Roman" pitchFamily="18" charset="0"/>
              </a:rPr>
              <a:t>- Серовато-бледный с цианотичным оттенком цвет кожных покровов;</a:t>
            </a:r>
            <a:endParaRPr lang="uk-UA" sz="2800" b="1" dirty="0">
              <a:latin typeface="Times New Roman" pitchFamily="18" charset="0"/>
              <a:cs typeface="Times New Roman" pitchFamily="18" charset="0"/>
            </a:endParaRPr>
          </a:p>
          <a:p>
            <a:r>
              <a:rPr lang="ru-RU" sz="2800" b="1" dirty="0">
                <a:latin typeface="Times New Roman" pitchFamily="18" charset="0"/>
                <a:cs typeface="Times New Roman" pitchFamily="18" charset="0"/>
              </a:rPr>
              <a:t>- Кожа покрыта холодным липким потом;</a:t>
            </a:r>
            <a:endParaRPr lang="uk-UA" sz="2800" b="1" dirty="0">
              <a:latin typeface="Times New Roman" pitchFamily="18" charset="0"/>
              <a:cs typeface="Times New Roman" pitchFamily="18" charset="0"/>
            </a:endParaRPr>
          </a:p>
          <a:p>
            <a:r>
              <a:rPr lang="ru-RU" sz="2800" b="1" dirty="0">
                <a:latin typeface="Times New Roman" pitchFamily="18" charset="0"/>
                <a:cs typeface="Times New Roman" pitchFamily="18" charset="0"/>
              </a:rPr>
              <a:t>- Адинамия, заторможенность, равнодушие, не реагирует на окружающих;</a:t>
            </a:r>
            <a:endParaRPr lang="uk-UA" sz="2800" b="1" dirty="0">
              <a:latin typeface="Times New Roman" pitchFamily="18" charset="0"/>
              <a:cs typeface="Times New Roman" pitchFamily="18" charset="0"/>
            </a:endParaRPr>
          </a:p>
          <a:p>
            <a:r>
              <a:rPr lang="ru-RU" sz="2800" b="1" dirty="0">
                <a:latin typeface="Times New Roman" pitchFamily="18" charset="0"/>
                <a:cs typeface="Times New Roman" pitchFamily="18" charset="0"/>
              </a:rPr>
              <a:t>- Пульс частый, нитевидный, иногда не прощупывается, часто аритмичный;</a:t>
            </a:r>
            <a:endParaRPr lang="uk-UA" sz="2800" b="1" dirty="0">
              <a:latin typeface="Times New Roman" pitchFamily="18" charset="0"/>
              <a:cs typeface="Times New Roman" pitchFamily="18" charset="0"/>
            </a:endParaRPr>
          </a:p>
          <a:p>
            <a:r>
              <a:rPr lang="ru-RU" sz="2800" b="1" dirty="0">
                <a:latin typeface="Times New Roman" pitchFamily="18" charset="0"/>
                <a:cs typeface="Times New Roman" pitchFamily="18" charset="0"/>
              </a:rPr>
              <a:t>- АД падает ниже 90-80 мм </a:t>
            </a:r>
            <a:r>
              <a:rPr lang="ru-RU" sz="2800" b="1" dirty="0" err="1">
                <a:latin typeface="Times New Roman" pitchFamily="18" charset="0"/>
                <a:cs typeface="Times New Roman" pitchFamily="18" charset="0"/>
              </a:rPr>
              <a:t>рт.ст</a:t>
            </a:r>
            <a:r>
              <a:rPr lang="ru-RU" sz="2800" b="1" dirty="0">
                <a:latin typeface="Times New Roman" pitchFamily="18" charset="0"/>
                <a:cs typeface="Times New Roman" pitchFamily="18" charset="0"/>
              </a:rPr>
              <a:t>.;</a:t>
            </a:r>
            <a:endParaRPr lang="uk-UA" sz="2800" b="1" dirty="0">
              <a:latin typeface="Times New Roman" pitchFamily="18" charset="0"/>
              <a:cs typeface="Times New Roman" pitchFamily="18" charset="0"/>
            </a:endParaRPr>
          </a:p>
          <a:p>
            <a:r>
              <a:rPr lang="ru-RU" sz="2800" b="1" dirty="0">
                <a:latin typeface="Times New Roman" pitchFamily="18" charset="0"/>
                <a:cs typeface="Times New Roman" pitchFamily="18" charset="0"/>
              </a:rPr>
              <a:t>- Пульсовое давление ниже 20 мм </a:t>
            </a:r>
            <a:r>
              <a:rPr lang="ru-RU" sz="2800" b="1" dirty="0" err="1">
                <a:latin typeface="Times New Roman" pitchFamily="18" charset="0"/>
                <a:cs typeface="Times New Roman" pitchFamily="18" charset="0"/>
              </a:rPr>
              <a:t>рт.ст</a:t>
            </a:r>
            <a:r>
              <a:rPr lang="ru-RU" sz="2800" b="1" dirty="0">
                <a:latin typeface="Times New Roman" pitchFamily="18" charset="0"/>
                <a:cs typeface="Times New Roman" pitchFamily="18" charset="0"/>
              </a:rPr>
              <a:t>.; </a:t>
            </a:r>
            <a:endParaRPr lang="uk-UA" sz="2800" b="1" dirty="0">
              <a:latin typeface="Times New Roman" pitchFamily="18" charset="0"/>
              <a:cs typeface="Times New Roman" pitchFamily="18" charset="0"/>
            </a:endParaRPr>
          </a:p>
          <a:p>
            <a:r>
              <a:rPr lang="ru-RU" sz="2800" b="1" dirty="0">
                <a:latin typeface="Times New Roman" pitchFamily="18" charset="0"/>
                <a:cs typeface="Times New Roman" pitchFamily="18" charset="0"/>
              </a:rPr>
              <a:t>- Не имеет эффекта после снятия болевого синдрома и применение кислорода;</a:t>
            </a:r>
            <a:endParaRPr lang="uk-UA" sz="2800" b="1" dirty="0">
              <a:latin typeface="Times New Roman" pitchFamily="18" charset="0"/>
              <a:cs typeface="Times New Roman" pitchFamily="18" charset="0"/>
            </a:endParaRPr>
          </a:p>
          <a:p>
            <a:r>
              <a:rPr lang="ru-RU" sz="2800" b="1" dirty="0">
                <a:latin typeface="Times New Roman" pitchFamily="18" charset="0"/>
                <a:cs typeface="Times New Roman" pitchFamily="18" charset="0"/>
              </a:rPr>
              <a:t>- Анурия или </a:t>
            </a:r>
            <a:r>
              <a:rPr lang="ru-RU" sz="2800" b="1" dirty="0" err="1">
                <a:latin typeface="Times New Roman" pitchFamily="18" charset="0"/>
                <a:cs typeface="Times New Roman" pitchFamily="18" charset="0"/>
              </a:rPr>
              <a:t>олигоурия</a:t>
            </a:r>
            <a:r>
              <a:rPr lang="ru-RU" sz="2800" b="1" dirty="0">
                <a:latin typeface="Times New Roman" pitchFamily="18" charset="0"/>
                <a:cs typeface="Times New Roman" pitchFamily="18" charset="0"/>
              </a:rPr>
              <a:t> менее 20-30 мл/ч.</a:t>
            </a:r>
            <a:endParaRPr lang="uk-UA" sz="2800" b="1" dirty="0">
              <a:latin typeface="Times New Roman" pitchFamily="18" charset="0"/>
              <a:cs typeface="Times New Roman" pitchFamily="18" charset="0"/>
            </a:endParaRPr>
          </a:p>
          <a:p>
            <a:endParaRPr lang="uk-UA" dirty="0"/>
          </a:p>
        </p:txBody>
      </p:sp>
    </p:spTree>
    <p:extLst>
      <p:ext uri="{BB962C8B-B14F-4D97-AF65-F5344CB8AC3E}">
        <p14:creationId xmlns="" xmlns:p14="http://schemas.microsoft.com/office/powerpoint/2010/main" val="40125519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A68EC99-ED6E-4A5A-AEA0-FF4EE2A77390}"/>
              </a:ext>
            </a:extLst>
          </p:cNvPr>
          <p:cNvSpPr>
            <a:spLocks noGrp="1"/>
          </p:cNvSpPr>
          <p:nvPr>
            <p:ph type="title"/>
          </p:nvPr>
        </p:nvSpPr>
        <p:spPr>
          <a:xfrm>
            <a:off x="4135492" y="0"/>
            <a:ext cx="7810555" cy="1143000"/>
          </a:xfrm>
        </p:spPr>
        <p:txBody>
          <a:bodyPr/>
          <a:lstStyle/>
          <a:p>
            <a:pPr algn="ctr"/>
            <a:r>
              <a:rPr lang="uk-UA" sz="4400" dirty="0" err="1">
                <a:solidFill>
                  <a:srgbClr val="FF0000"/>
                </a:solidFill>
                <a:effectLst/>
              </a:rPr>
              <a:t>Первая</a:t>
            </a:r>
            <a:r>
              <a:rPr lang="uk-UA" sz="4400" dirty="0">
                <a:solidFill>
                  <a:srgbClr val="FF0000"/>
                </a:solidFill>
                <a:effectLst/>
              </a:rPr>
              <a:t> </a:t>
            </a:r>
            <a:r>
              <a:rPr lang="uk-UA" sz="4400" dirty="0" err="1">
                <a:solidFill>
                  <a:srgbClr val="FF0000"/>
                </a:solidFill>
                <a:effectLst/>
              </a:rPr>
              <a:t>помощь</a:t>
            </a:r>
            <a:r>
              <a:rPr lang="uk-UA" sz="4400" dirty="0">
                <a:solidFill>
                  <a:srgbClr val="FF0000"/>
                </a:solidFill>
                <a:effectLst/>
              </a:rPr>
              <a:t> при </a:t>
            </a:r>
            <a:r>
              <a:rPr lang="uk-UA" sz="4400" dirty="0" err="1">
                <a:solidFill>
                  <a:srgbClr val="FF0000"/>
                </a:solidFill>
                <a:effectLst/>
              </a:rPr>
              <a:t>общем</a:t>
            </a:r>
            <a:r>
              <a:rPr lang="uk-UA" sz="4400" dirty="0">
                <a:solidFill>
                  <a:srgbClr val="FF0000"/>
                </a:solidFill>
                <a:effectLst/>
              </a:rPr>
              <a:t> </a:t>
            </a:r>
            <a:r>
              <a:rPr lang="uk-UA" sz="4400" dirty="0" err="1">
                <a:solidFill>
                  <a:srgbClr val="FF0000"/>
                </a:solidFill>
                <a:effectLst/>
              </a:rPr>
              <a:t>переохлаждении</a:t>
            </a:r>
            <a:endParaRPr lang="uk-UA" sz="4400" dirty="0">
              <a:solidFill>
                <a:srgbClr val="FF0000"/>
              </a:solidFill>
              <a:effectLst/>
            </a:endParaRPr>
          </a:p>
        </p:txBody>
      </p:sp>
      <p:pic>
        <p:nvPicPr>
          <p:cNvPr id="4" name="Объект 3">
            <a:extLst>
              <a:ext uri="{FF2B5EF4-FFF2-40B4-BE49-F238E27FC236}">
                <a16:creationId xmlns="" xmlns:a16="http://schemas.microsoft.com/office/drawing/2014/main" id="{C547FC17-DD12-4C2C-B192-ACD8460CBEDC}"/>
              </a:ext>
            </a:extLst>
          </p:cNvPr>
          <p:cNvPicPr>
            <a:picLocks noGrp="1" noChangeAspect="1"/>
          </p:cNvPicPr>
          <p:nvPr>
            <p:ph idx="1"/>
          </p:nvPr>
        </p:nvPicPr>
        <p:blipFill>
          <a:blip r:embed="rId2" cstate="print"/>
          <a:stretch>
            <a:fillRect/>
          </a:stretch>
        </p:blipFill>
        <p:spPr>
          <a:xfrm>
            <a:off x="1" y="1351722"/>
            <a:ext cx="6281530" cy="5506278"/>
          </a:xfrm>
          <a:prstGeom prst="rect">
            <a:avLst/>
          </a:prstGeom>
        </p:spPr>
      </p:pic>
      <p:pic>
        <p:nvPicPr>
          <p:cNvPr id="5" name="Рисунок 4">
            <a:extLst>
              <a:ext uri="{FF2B5EF4-FFF2-40B4-BE49-F238E27FC236}">
                <a16:creationId xmlns="" xmlns:a16="http://schemas.microsoft.com/office/drawing/2014/main" id="{35ED2F06-5CA5-4746-9FBC-6BC3ADCA04D0}"/>
              </a:ext>
            </a:extLst>
          </p:cNvPr>
          <p:cNvPicPr>
            <a:picLocks noChangeAspect="1"/>
          </p:cNvPicPr>
          <p:nvPr/>
        </p:nvPicPr>
        <p:blipFill>
          <a:blip r:embed="rId3" cstate="print"/>
          <a:stretch>
            <a:fillRect/>
          </a:stretch>
        </p:blipFill>
        <p:spPr>
          <a:xfrm>
            <a:off x="6281531" y="2385391"/>
            <a:ext cx="5910468" cy="3120886"/>
          </a:xfrm>
          <a:prstGeom prst="rect">
            <a:avLst/>
          </a:prstGeom>
        </p:spPr>
      </p:pic>
    </p:spTree>
    <p:extLst>
      <p:ext uri="{BB962C8B-B14F-4D97-AF65-F5344CB8AC3E}">
        <p14:creationId xmlns="" xmlns:p14="http://schemas.microsoft.com/office/powerpoint/2010/main" val="41169629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DC869C3-EFAB-4FB1-8B45-B24F471987A3}"/>
              </a:ext>
            </a:extLst>
          </p:cNvPr>
          <p:cNvSpPr>
            <a:spLocks noGrp="1"/>
          </p:cNvSpPr>
          <p:nvPr>
            <p:ph type="title"/>
          </p:nvPr>
        </p:nvSpPr>
        <p:spPr>
          <a:xfrm>
            <a:off x="4281266" y="0"/>
            <a:ext cx="7810555" cy="1143000"/>
          </a:xfrm>
        </p:spPr>
        <p:txBody>
          <a:bodyPr/>
          <a:lstStyle/>
          <a:p>
            <a:pPr algn="ctr"/>
            <a:r>
              <a:rPr lang="uk-UA" sz="4000" dirty="0" err="1">
                <a:solidFill>
                  <a:srgbClr val="FF0000"/>
                </a:solidFill>
                <a:effectLst/>
              </a:rPr>
              <a:t>Первая</a:t>
            </a:r>
            <a:r>
              <a:rPr lang="uk-UA" sz="4000" dirty="0">
                <a:solidFill>
                  <a:srgbClr val="FF0000"/>
                </a:solidFill>
                <a:effectLst/>
              </a:rPr>
              <a:t> </a:t>
            </a:r>
            <a:r>
              <a:rPr lang="uk-UA" sz="4000" dirty="0" err="1">
                <a:solidFill>
                  <a:srgbClr val="FF0000"/>
                </a:solidFill>
                <a:effectLst/>
              </a:rPr>
              <a:t>помощь</a:t>
            </a:r>
            <a:r>
              <a:rPr lang="uk-UA" sz="4000" dirty="0">
                <a:solidFill>
                  <a:srgbClr val="FF0000"/>
                </a:solidFill>
                <a:effectLst/>
              </a:rPr>
              <a:t> при </a:t>
            </a:r>
            <a:r>
              <a:rPr lang="uk-UA" sz="4000" dirty="0" err="1">
                <a:solidFill>
                  <a:srgbClr val="FF0000"/>
                </a:solidFill>
                <a:effectLst/>
              </a:rPr>
              <a:t>отморожениях</a:t>
            </a:r>
            <a:endParaRPr lang="uk-UA" sz="4000" dirty="0">
              <a:solidFill>
                <a:srgbClr val="FF0000"/>
              </a:solidFill>
              <a:effectLst/>
            </a:endParaRPr>
          </a:p>
        </p:txBody>
      </p:sp>
      <p:pic>
        <p:nvPicPr>
          <p:cNvPr id="4" name="Объект 3">
            <a:extLst>
              <a:ext uri="{FF2B5EF4-FFF2-40B4-BE49-F238E27FC236}">
                <a16:creationId xmlns="" xmlns:a16="http://schemas.microsoft.com/office/drawing/2014/main" id="{63D13652-DFC9-4C4F-86DC-B56DDDE581B5}"/>
              </a:ext>
            </a:extLst>
          </p:cNvPr>
          <p:cNvPicPr>
            <a:picLocks noGrp="1" noChangeAspect="1"/>
          </p:cNvPicPr>
          <p:nvPr>
            <p:ph idx="1"/>
          </p:nvPr>
        </p:nvPicPr>
        <p:blipFill>
          <a:blip r:embed="rId2" cstate="print"/>
          <a:stretch>
            <a:fillRect/>
          </a:stretch>
        </p:blipFill>
        <p:spPr>
          <a:xfrm>
            <a:off x="1" y="1143000"/>
            <a:ext cx="6095999" cy="5715000"/>
          </a:xfrm>
          <a:prstGeom prst="rect">
            <a:avLst/>
          </a:prstGeom>
        </p:spPr>
      </p:pic>
      <p:pic>
        <p:nvPicPr>
          <p:cNvPr id="6" name="Рисунок 5">
            <a:extLst>
              <a:ext uri="{FF2B5EF4-FFF2-40B4-BE49-F238E27FC236}">
                <a16:creationId xmlns="" xmlns:a16="http://schemas.microsoft.com/office/drawing/2014/main" id="{D53E8C21-A1B9-49B0-AEC5-089AE2BAF6C7}"/>
              </a:ext>
            </a:extLst>
          </p:cNvPr>
          <p:cNvPicPr>
            <a:picLocks noChangeAspect="1"/>
          </p:cNvPicPr>
          <p:nvPr/>
        </p:nvPicPr>
        <p:blipFill>
          <a:blip r:embed="rId3" cstate="print"/>
          <a:stretch>
            <a:fillRect/>
          </a:stretch>
        </p:blipFill>
        <p:spPr>
          <a:xfrm>
            <a:off x="6096000" y="1143000"/>
            <a:ext cx="6096000" cy="5715000"/>
          </a:xfrm>
          <a:prstGeom prst="rect">
            <a:avLst/>
          </a:prstGeom>
        </p:spPr>
      </p:pic>
    </p:spTree>
    <p:extLst>
      <p:ext uri="{BB962C8B-B14F-4D97-AF65-F5344CB8AC3E}">
        <p14:creationId xmlns="" xmlns:p14="http://schemas.microsoft.com/office/powerpoint/2010/main" val="3265735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ABD3018-F871-495C-A9AB-2F231C939292}"/>
              </a:ext>
            </a:extLst>
          </p:cNvPr>
          <p:cNvSpPr>
            <a:spLocks noGrp="1"/>
          </p:cNvSpPr>
          <p:nvPr>
            <p:ph type="title"/>
          </p:nvPr>
        </p:nvSpPr>
        <p:spPr>
          <a:xfrm>
            <a:off x="4268015" y="0"/>
            <a:ext cx="7810555" cy="731836"/>
          </a:xfrm>
        </p:spPr>
        <p:txBody>
          <a:bodyPr/>
          <a:lstStyle/>
          <a:p>
            <a:pPr algn="ctr"/>
            <a:r>
              <a:rPr lang="ru-RU" dirty="0">
                <a:solidFill>
                  <a:srgbClr val="FF0000"/>
                </a:solidFill>
                <a:effectLst/>
              </a:rPr>
              <a:t>ОТРАВЛЕНИЕ </a:t>
            </a:r>
            <a:endParaRPr lang="uk-UA" dirty="0">
              <a:solidFill>
                <a:srgbClr val="FF0000"/>
              </a:solidFill>
            </a:endParaRPr>
          </a:p>
        </p:txBody>
      </p:sp>
      <p:sp>
        <p:nvSpPr>
          <p:cNvPr id="3" name="Объект 2">
            <a:extLst>
              <a:ext uri="{FF2B5EF4-FFF2-40B4-BE49-F238E27FC236}">
                <a16:creationId xmlns="" xmlns:a16="http://schemas.microsoft.com/office/drawing/2014/main" id="{F747356B-480F-454C-8EF0-B920971389C5}"/>
              </a:ext>
            </a:extLst>
          </p:cNvPr>
          <p:cNvSpPr>
            <a:spLocks noGrp="1"/>
          </p:cNvSpPr>
          <p:nvPr>
            <p:ph idx="1"/>
          </p:nvPr>
        </p:nvSpPr>
        <p:spPr>
          <a:xfrm>
            <a:off x="3803374" y="914399"/>
            <a:ext cx="8388625" cy="5943601"/>
          </a:xfrm>
        </p:spPr>
        <p:txBody>
          <a:bodyPr/>
          <a:lstStyle/>
          <a:p>
            <a:pPr marL="0" indent="0">
              <a:buNone/>
            </a:pPr>
            <a:r>
              <a:rPr lang="ru-RU" b="1" dirty="0"/>
              <a:t>Отравление - заболевание химической этиологии, развивающиеся при попадании в организм человека химических веществ (ядов) в токсической дозе, способных вызвать нарушение жизненно важных функций человека и создать опасность для его жизни</a:t>
            </a:r>
            <a:endParaRPr lang="uk-UA" dirty="0"/>
          </a:p>
          <a:p>
            <a:pPr marL="0" indent="0">
              <a:buNone/>
            </a:pPr>
            <a:endParaRPr lang="uk-UA" dirty="0"/>
          </a:p>
          <a:p>
            <a:endParaRPr lang="uk-UA" dirty="0"/>
          </a:p>
        </p:txBody>
      </p:sp>
      <p:pic>
        <p:nvPicPr>
          <p:cNvPr id="5" name="Рисунок 4">
            <a:extLst>
              <a:ext uri="{FF2B5EF4-FFF2-40B4-BE49-F238E27FC236}">
                <a16:creationId xmlns="" xmlns:a16="http://schemas.microsoft.com/office/drawing/2014/main" id="{1C85422A-89D1-4BE6-A0AB-F8E674F8C1EF}"/>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3021496"/>
            <a:ext cx="12192000" cy="3836504"/>
          </a:xfrm>
          <a:prstGeom prst="rect">
            <a:avLst/>
          </a:prstGeom>
        </p:spPr>
      </p:pic>
    </p:spTree>
    <p:extLst>
      <p:ext uri="{BB962C8B-B14F-4D97-AF65-F5344CB8AC3E}">
        <p14:creationId xmlns="" xmlns:p14="http://schemas.microsoft.com/office/powerpoint/2010/main" val="11274150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2FA91AD-CC17-4EB5-BD3B-DEF4FC65C316}"/>
              </a:ext>
            </a:extLst>
          </p:cNvPr>
          <p:cNvSpPr>
            <a:spLocks noGrp="1"/>
          </p:cNvSpPr>
          <p:nvPr>
            <p:ph type="title"/>
          </p:nvPr>
        </p:nvSpPr>
        <p:spPr>
          <a:xfrm>
            <a:off x="3201187" y="0"/>
            <a:ext cx="8990813" cy="1143000"/>
          </a:xfrm>
        </p:spPr>
        <p:txBody>
          <a:bodyPr/>
          <a:lstStyle/>
          <a:p>
            <a:pPr algn="ctr"/>
            <a:r>
              <a:rPr lang="ru-RU" dirty="0">
                <a:solidFill>
                  <a:srgbClr val="FF0000"/>
                </a:solidFill>
                <a:effectLst/>
              </a:rPr>
              <a:t>ОБЩАЯ КЛАССИФИКАЦИЯ ЯДОВ</a:t>
            </a:r>
            <a:r>
              <a:rPr lang="uk-UA" dirty="0">
                <a:effectLst/>
              </a:rPr>
              <a:t/>
            </a:r>
            <a:br>
              <a:rPr lang="uk-UA" dirty="0">
                <a:effectLst/>
              </a:rPr>
            </a:br>
            <a:endParaRPr lang="uk-UA" dirty="0"/>
          </a:p>
        </p:txBody>
      </p:sp>
      <p:sp>
        <p:nvSpPr>
          <p:cNvPr id="3" name="Объект 2">
            <a:extLst>
              <a:ext uri="{FF2B5EF4-FFF2-40B4-BE49-F238E27FC236}">
                <a16:creationId xmlns="" xmlns:a16="http://schemas.microsoft.com/office/drawing/2014/main" id="{EA930EBC-0B94-453C-9D80-63AB8772C7DD}"/>
              </a:ext>
            </a:extLst>
          </p:cNvPr>
          <p:cNvSpPr>
            <a:spLocks noGrp="1"/>
          </p:cNvSpPr>
          <p:nvPr>
            <p:ph idx="1"/>
          </p:nvPr>
        </p:nvSpPr>
        <p:spPr>
          <a:xfrm>
            <a:off x="2666976" y="1143001"/>
            <a:ext cx="9525024" cy="5715000"/>
          </a:xfrm>
        </p:spPr>
        <p:txBody>
          <a:bodyPr>
            <a:normAutofit fontScale="85000" lnSpcReduction="20000"/>
          </a:bodyPr>
          <a:lstStyle/>
          <a:p>
            <a:pPr marL="0" indent="0" algn="ctr">
              <a:buNone/>
            </a:pPr>
            <a:r>
              <a:rPr lang="ru-RU" b="1" dirty="0">
                <a:solidFill>
                  <a:srgbClr val="FF0000"/>
                </a:solidFill>
              </a:rPr>
              <a:t>Токсикологическая классификация ядов (по характеру токсического действия)</a:t>
            </a:r>
            <a:endParaRPr lang="uk-UA" dirty="0">
              <a:solidFill>
                <a:srgbClr val="FF0000"/>
              </a:solidFill>
            </a:endParaRPr>
          </a:p>
          <a:p>
            <a:r>
              <a:rPr lang="ru-RU" b="1" dirty="0"/>
              <a:t>1. Нервнопаралитического действия</a:t>
            </a:r>
            <a:endParaRPr lang="uk-UA" dirty="0"/>
          </a:p>
          <a:p>
            <a:r>
              <a:rPr lang="ru-RU" b="1" dirty="0"/>
              <a:t>2. Кожно-резорбтивного действия</a:t>
            </a:r>
            <a:endParaRPr lang="uk-UA" dirty="0"/>
          </a:p>
          <a:p>
            <a:r>
              <a:rPr lang="ru-RU" b="1" dirty="0"/>
              <a:t>3. Обще токсического действия</a:t>
            </a:r>
            <a:endParaRPr lang="uk-UA" dirty="0"/>
          </a:p>
          <a:p>
            <a:r>
              <a:rPr lang="ru-RU" b="1" dirty="0"/>
              <a:t>4. Удушающего  действия</a:t>
            </a:r>
            <a:endParaRPr lang="uk-UA" dirty="0"/>
          </a:p>
          <a:p>
            <a:r>
              <a:rPr lang="ru-RU" b="1" dirty="0"/>
              <a:t>5. Слезоточивого и раздражающего действия</a:t>
            </a:r>
            <a:endParaRPr lang="uk-UA" dirty="0"/>
          </a:p>
          <a:p>
            <a:r>
              <a:rPr lang="ru-RU" b="1" dirty="0"/>
              <a:t>6. Психотропного действия</a:t>
            </a:r>
            <a:endParaRPr lang="uk-UA" dirty="0"/>
          </a:p>
          <a:p>
            <a:r>
              <a:rPr lang="ru-RU" b="1" dirty="0"/>
              <a:t> </a:t>
            </a:r>
            <a:endParaRPr lang="uk-UA" dirty="0"/>
          </a:p>
          <a:p>
            <a:pPr marL="0" indent="0" algn="ctr">
              <a:buNone/>
            </a:pPr>
            <a:r>
              <a:rPr lang="ru-RU" b="1" dirty="0">
                <a:solidFill>
                  <a:srgbClr val="FF0000"/>
                </a:solidFill>
              </a:rPr>
              <a:t>Классификация ядов по «выборочной токсичности»</a:t>
            </a:r>
            <a:endParaRPr lang="uk-UA" dirty="0">
              <a:solidFill>
                <a:srgbClr val="FF0000"/>
              </a:solidFill>
            </a:endParaRPr>
          </a:p>
          <a:p>
            <a:r>
              <a:rPr lang="ru-RU" b="1" dirty="0"/>
              <a:t>1. «Сердечные» яды</a:t>
            </a:r>
            <a:r>
              <a:rPr lang="ru-RU" dirty="0"/>
              <a:t> </a:t>
            </a:r>
            <a:endParaRPr lang="uk-UA" dirty="0"/>
          </a:p>
          <a:p>
            <a:r>
              <a:rPr lang="ru-RU" b="1" dirty="0"/>
              <a:t>2. «Нервные» яды</a:t>
            </a:r>
            <a:r>
              <a:rPr lang="ru-RU" dirty="0"/>
              <a:t> </a:t>
            </a:r>
            <a:endParaRPr lang="uk-UA" dirty="0"/>
          </a:p>
          <a:p>
            <a:r>
              <a:rPr lang="ru-RU" b="1" dirty="0"/>
              <a:t>3. «Печеночные» яды</a:t>
            </a:r>
            <a:r>
              <a:rPr lang="ru-RU" dirty="0"/>
              <a:t> </a:t>
            </a:r>
            <a:endParaRPr lang="uk-UA" dirty="0"/>
          </a:p>
          <a:p>
            <a:r>
              <a:rPr lang="ru-RU" b="1" dirty="0"/>
              <a:t>4. «Кровяные» яды</a:t>
            </a:r>
            <a:r>
              <a:rPr lang="ru-RU" dirty="0"/>
              <a:t> </a:t>
            </a:r>
            <a:endParaRPr lang="uk-UA" dirty="0"/>
          </a:p>
          <a:p>
            <a:r>
              <a:rPr lang="ru-RU" b="1" dirty="0"/>
              <a:t>5. «Почечные» яды</a:t>
            </a:r>
            <a:r>
              <a:rPr lang="ru-RU" dirty="0"/>
              <a:t> </a:t>
            </a:r>
            <a:endParaRPr lang="uk-UA" dirty="0"/>
          </a:p>
          <a:p>
            <a:r>
              <a:rPr lang="ru-RU" b="1" dirty="0"/>
              <a:t>6. «Желудочно-кишечные» яды</a:t>
            </a:r>
            <a:r>
              <a:rPr lang="ru-RU" dirty="0"/>
              <a:t> </a:t>
            </a:r>
            <a:endParaRPr lang="uk-UA" dirty="0"/>
          </a:p>
          <a:p>
            <a:endParaRPr lang="uk-UA" dirty="0"/>
          </a:p>
        </p:txBody>
      </p:sp>
    </p:spTree>
    <p:extLst>
      <p:ext uri="{BB962C8B-B14F-4D97-AF65-F5344CB8AC3E}">
        <p14:creationId xmlns="" xmlns:p14="http://schemas.microsoft.com/office/powerpoint/2010/main" val="29083157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 xmlns:a16="http://schemas.microsoft.com/office/drawing/2014/main" id="{9ED8ED22-3EB5-4567-A457-201731E797AC}"/>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1999" cy="6858000"/>
          </a:xfrm>
        </p:spPr>
      </p:pic>
    </p:spTree>
    <p:extLst>
      <p:ext uri="{BB962C8B-B14F-4D97-AF65-F5344CB8AC3E}">
        <p14:creationId xmlns="" xmlns:p14="http://schemas.microsoft.com/office/powerpoint/2010/main" val="12868072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 xmlns:a16="http://schemas.microsoft.com/office/drawing/2014/main" id="{B74B8D16-8F30-40FC-B207-5C7227039F25}"/>
              </a:ext>
            </a:extLst>
          </p:cNvPr>
          <p:cNvGraphicFramePr>
            <a:graphicFrameLocks noGrp="1"/>
          </p:cNvGraphicFramePr>
          <p:nvPr>
            <p:ph idx="1"/>
            <p:extLst>
              <p:ext uri="{D42A27DB-BD31-4B8C-83A1-F6EECF244321}">
                <p14:modId xmlns="" xmlns:p14="http://schemas.microsoft.com/office/powerpoint/2010/main" val="1545629647"/>
              </p:ext>
            </p:extLst>
          </p:nvPr>
        </p:nvGraphicFramePr>
        <p:xfrm>
          <a:off x="0" y="0"/>
          <a:ext cx="12191999" cy="7034785"/>
        </p:xfrm>
        <a:graphic>
          <a:graphicData uri="http://schemas.openxmlformats.org/drawingml/2006/table">
            <a:tbl>
              <a:tblPr firstRow="1" firstCol="1" bandRow="1">
                <a:tableStyleId>{5C22544A-7EE6-4342-B048-85BDC9FD1C3A}</a:tableStyleId>
              </a:tblPr>
              <a:tblGrid>
                <a:gridCol w="4925796">
                  <a:extLst>
                    <a:ext uri="{9D8B030D-6E8A-4147-A177-3AD203B41FA5}">
                      <a16:colId xmlns="" xmlns:a16="http://schemas.microsoft.com/office/drawing/2014/main" val="1647853796"/>
                    </a:ext>
                  </a:extLst>
                </a:gridCol>
                <a:gridCol w="773431">
                  <a:extLst>
                    <a:ext uri="{9D8B030D-6E8A-4147-A177-3AD203B41FA5}">
                      <a16:colId xmlns="" xmlns:a16="http://schemas.microsoft.com/office/drawing/2014/main" val="3314843294"/>
                    </a:ext>
                  </a:extLst>
                </a:gridCol>
                <a:gridCol w="6492772">
                  <a:extLst>
                    <a:ext uri="{9D8B030D-6E8A-4147-A177-3AD203B41FA5}">
                      <a16:colId xmlns="" xmlns:a16="http://schemas.microsoft.com/office/drawing/2014/main" val="3990015152"/>
                    </a:ext>
                  </a:extLst>
                </a:gridCol>
              </a:tblGrid>
              <a:tr h="167047">
                <a:tc rowSpan="2">
                  <a:txBody>
                    <a:bodyPr/>
                    <a:lstStyle/>
                    <a:p>
                      <a:pPr algn="ctr">
                        <a:lnSpc>
                          <a:spcPct val="115000"/>
                        </a:lnSpc>
                        <a:spcAft>
                          <a:spcPts val="0"/>
                        </a:spcAft>
                      </a:pPr>
                      <a:r>
                        <a:rPr lang="ru-RU" sz="1600">
                          <a:effectLst/>
                        </a:rPr>
                        <a:t>Убедиться в наличии отравления:</a:t>
                      </a:r>
                      <a:endParaRPr lang="uk-UA" sz="1600">
                        <a:effectLst/>
                      </a:endParaRPr>
                    </a:p>
                    <a:p>
                      <a:pPr algn="ctr">
                        <a:lnSpc>
                          <a:spcPct val="115000"/>
                        </a:lnSpc>
                        <a:spcAft>
                          <a:spcPts val="0"/>
                        </a:spcAft>
                      </a:pPr>
                      <a:r>
                        <a:rPr lang="ru-RU" sz="1600">
                          <a:effectLst/>
                        </a:rPr>
                        <a:t>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0195" marR="40195" marT="0" marB="0"/>
                </a:tc>
                <a:tc>
                  <a:txBody>
                    <a:bodyPr/>
                    <a:lstStyle/>
                    <a:p>
                      <a:pPr algn="ctr">
                        <a:lnSpc>
                          <a:spcPct val="115000"/>
                        </a:lnSpc>
                        <a:spcAft>
                          <a:spcPts val="0"/>
                        </a:spcAft>
                      </a:pPr>
                      <a:r>
                        <a:rPr lang="ru-RU" sz="1600">
                          <a:effectLst/>
                        </a:rPr>
                        <a:t>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0195" marR="40195" marT="0" marB="0"/>
                </a:tc>
                <a:tc>
                  <a:txBody>
                    <a:bodyPr/>
                    <a:lstStyle/>
                    <a:p>
                      <a:pPr algn="ctr">
                        <a:lnSpc>
                          <a:spcPct val="115000"/>
                        </a:lnSpc>
                        <a:spcAft>
                          <a:spcPts val="0"/>
                        </a:spcAft>
                      </a:pPr>
                      <a:r>
                        <a:rPr lang="ru-RU" sz="1600">
                          <a:effectLst/>
                        </a:rPr>
                        <a:t>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0195" marR="40195" marT="0" marB="0"/>
                </a:tc>
                <a:extLst>
                  <a:ext uri="{0D108BD9-81ED-4DB2-BD59-A6C34878D82A}">
                    <a16:rowId xmlns="" xmlns:a16="http://schemas.microsoft.com/office/drawing/2014/main" val="156092097"/>
                  </a:ext>
                </a:extLst>
              </a:tr>
              <a:tr h="424417">
                <a:tc vMerge="1">
                  <a:txBody>
                    <a:bodyPr/>
                    <a:lstStyle/>
                    <a:p>
                      <a:endParaRPr lang="uk-UA"/>
                    </a:p>
                  </a:txBody>
                  <a:tcPr/>
                </a:tc>
                <a:tc>
                  <a:txBody>
                    <a:bodyPr/>
                    <a:lstStyle/>
                    <a:p>
                      <a:pPr algn="ctr">
                        <a:lnSpc>
                          <a:spcPct val="115000"/>
                        </a:lnSpc>
                        <a:spcAft>
                          <a:spcPts val="0"/>
                        </a:spcAft>
                      </a:pP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195" marR="40195" marT="0" marB="0"/>
                </a:tc>
                <a:tc>
                  <a:txBody>
                    <a:bodyPr/>
                    <a:lstStyle/>
                    <a:p>
                      <a:pPr algn="ctr">
                        <a:lnSpc>
                          <a:spcPct val="115000"/>
                        </a:lnSpc>
                        <a:spcAft>
                          <a:spcPts val="0"/>
                        </a:spcAft>
                      </a:pPr>
                      <a:r>
                        <a:rPr lang="ru-RU" sz="1600">
                          <a:effectLst/>
                        </a:rPr>
                        <a:t>Осуществить забор материала для химического анализа</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0195" marR="40195" marT="0" marB="0"/>
                </a:tc>
                <a:extLst>
                  <a:ext uri="{0D108BD9-81ED-4DB2-BD59-A6C34878D82A}">
                    <a16:rowId xmlns="" xmlns:a16="http://schemas.microsoft.com/office/drawing/2014/main" val="474754481"/>
                  </a:ext>
                </a:extLst>
              </a:tr>
              <a:tr h="1414882">
                <a:tc>
                  <a:txBody>
                    <a:bodyPr/>
                    <a:lstStyle/>
                    <a:p>
                      <a:pPr algn="just">
                        <a:lnSpc>
                          <a:spcPct val="115000"/>
                        </a:lnSpc>
                        <a:spcAft>
                          <a:spcPts val="0"/>
                        </a:spcAft>
                      </a:pPr>
                      <a:r>
                        <a:rPr lang="ru-RU" sz="1600">
                          <a:effectLst/>
                        </a:rPr>
                        <a:t>&gt; Выяснить количество и время приема яда</a:t>
                      </a:r>
                      <a:endParaRPr lang="uk-UA" sz="1600">
                        <a:effectLst/>
                      </a:endParaRPr>
                    </a:p>
                    <a:p>
                      <a:pPr algn="just">
                        <a:lnSpc>
                          <a:spcPct val="115000"/>
                        </a:lnSpc>
                        <a:spcAft>
                          <a:spcPts val="0"/>
                        </a:spcAft>
                      </a:pPr>
                      <a:r>
                        <a:rPr lang="ru-RU" sz="1600">
                          <a:effectLst/>
                        </a:rPr>
                        <a:t>&gt; Расспросить окружающих или членов семьи потерпевшего</a:t>
                      </a:r>
                      <a:endParaRPr lang="uk-UA" sz="1600">
                        <a:effectLst/>
                      </a:endParaRPr>
                    </a:p>
                    <a:p>
                      <a:pPr algn="just">
                        <a:lnSpc>
                          <a:spcPct val="115000"/>
                        </a:lnSpc>
                        <a:spcAft>
                          <a:spcPts val="0"/>
                        </a:spcAft>
                      </a:pPr>
                      <a:r>
                        <a:rPr lang="ru-RU" sz="1600">
                          <a:effectLst/>
                        </a:rPr>
                        <a:t>&gt; Провести поиск пустых упаковок, остатков яда.</a:t>
                      </a:r>
                      <a:endParaRPr lang="uk-UA" sz="1600">
                        <a:effectLst/>
                      </a:endParaRPr>
                    </a:p>
                    <a:p>
                      <a:pPr algn="just">
                        <a:lnSpc>
                          <a:spcPct val="115000"/>
                        </a:lnSpc>
                        <a:spcAft>
                          <a:spcPts val="0"/>
                        </a:spcAft>
                      </a:pPr>
                      <a:r>
                        <a:rPr lang="ru-RU" sz="1600">
                          <a:effectLst/>
                        </a:rPr>
                        <a:t>&gt; Исключить истеричное состояние, симуляцию.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0195" marR="40195" marT="0" marB="0"/>
                </a:tc>
                <a:tc>
                  <a:txBody>
                    <a:bodyPr/>
                    <a:lstStyle/>
                    <a:p>
                      <a:pPr algn="ctr">
                        <a:lnSpc>
                          <a:spcPct val="115000"/>
                        </a:lnSpc>
                        <a:spcAft>
                          <a:spcPts val="0"/>
                        </a:spcAft>
                      </a:pPr>
                      <a:r>
                        <a:rPr lang="ru-RU" sz="1600">
                          <a:effectLst/>
                        </a:rPr>
                        <a:t>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0195" marR="40195" marT="0" marB="0"/>
                </a:tc>
                <a:tc>
                  <a:txBody>
                    <a:bodyPr/>
                    <a:lstStyle/>
                    <a:p>
                      <a:pPr algn="ctr">
                        <a:lnSpc>
                          <a:spcPct val="115000"/>
                        </a:lnSpc>
                        <a:spcAft>
                          <a:spcPts val="0"/>
                        </a:spcAft>
                      </a:pPr>
                      <a:r>
                        <a:rPr lang="ru-RU" sz="1600">
                          <a:effectLst/>
                        </a:rPr>
                        <a:t>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0195" marR="40195" marT="0" marB="0"/>
                </a:tc>
                <a:extLst>
                  <a:ext uri="{0D108BD9-81ED-4DB2-BD59-A6C34878D82A}">
                    <a16:rowId xmlns="" xmlns:a16="http://schemas.microsoft.com/office/drawing/2014/main" val="3225398287"/>
                  </a:ext>
                </a:extLst>
              </a:tr>
              <a:tr h="286783">
                <a:tc>
                  <a:txBody>
                    <a:bodyPr/>
                    <a:lstStyle/>
                    <a:p>
                      <a:pPr algn="ctr">
                        <a:lnSpc>
                          <a:spcPct val="115000"/>
                        </a:lnSpc>
                        <a:spcAft>
                          <a:spcPts val="0"/>
                        </a:spcAft>
                      </a:pP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195" marR="40195" marT="0" marB="0"/>
                </a:tc>
                <a:tc>
                  <a:txBody>
                    <a:bodyPr/>
                    <a:lstStyle/>
                    <a:p>
                      <a:pPr algn="ctr">
                        <a:lnSpc>
                          <a:spcPct val="115000"/>
                        </a:lnSpc>
                        <a:spcAft>
                          <a:spcPts val="0"/>
                        </a:spcAft>
                      </a:pPr>
                      <a:r>
                        <a:rPr lang="ru-RU" sz="1600">
                          <a:effectLst/>
                        </a:rPr>
                        <a:t>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0195" marR="40195" marT="0" marB="0"/>
                </a:tc>
                <a:tc>
                  <a:txBody>
                    <a:bodyPr/>
                    <a:lstStyle/>
                    <a:p>
                      <a:pPr algn="ctr">
                        <a:lnSpc>
                          <a:spcPct val="115000"/>
                        </a:lnSpc>
                        <a:spcAft>
                          <a:spcPts val="0"/>
                        </a:spcAft>
                      </a:pPr>
                      <a:r>
                        <a:rPr lang="ru-RU" sz="1600">
                          <a:effectLst/>
                        </a:rPr>
                        <a:t>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0195" marR="40195" marT="0" marB="0"/>
                </a:tc>
                <a:extLst>
                  <a:ext uri="{0D108BD9-81ED-4DB2-BD59-A6C34878D82A}">
                    <a16:rowId xmlns="" xmlns:a16="http://schemas.microsoft.com/office/drawing/2014/main" val="5712861"/>
                  </a:ext>
                </a:extLst>
              </a:tr>
              <a:tr h="286783">
                <a:tc gridSpan="3">
                  <a:txBody>
                    <a:bodyPr/>
                    <a:lstStyle/>
                    <a:p>
                      <a:pPr algn="ctr">
                        <a:lnSpc>
                          <a:spcPct val="115000"/>
                        </a:lnSpc>
                        <a:spcAft>
                          <a:spcPts val="0"/>
                        </a:spcAft>
                      </a:pPr>
                      <a:r>
                        <a:rPr lang="ru-RU" sz="1600">
                          <a:effectLst/>
                        </a:rPr>
                        <a:t>Оценить тяжесть состояния больного (сознание сохранено или нарушено)</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0195" marR="40195" marT="0" marB="0"/>
                </a:tc>
                <a:tc hMerge="1">
                  <a:txBody>
                    <a:bodyPr/>
                    <a:lstStyle/>
                    <a:p>
                      <a:endParaRPr lang="uk-UA"/>
                    </a:p>
                  </a:txBody>
                  <a:tcPr/>
                </a:tc>
                <a:tc hMerge="1">
                  <a:txBody>
                    <a:bodyPr/>
                    <a:lstStyle/>
                    <a:p>
                      <a:endParaRPr lang="uk-UA"/>
                    </a:p>
                  </a:txBody>
                  <a:tcPr/>
                </a:tc>
                <a:extLst>
                  <a:ext uri="{0D108BD9-81ED-4DB2-BD59-A6C34878D82A}">
                    <a16:rowId xmlns="" xmlns:a16="http://schemas.microsoft.com/office/drawing/2014/main" val="2361878091"/>
                  </a:ext>
                </a:extLst>
              </a:tr>
              <a:tr h="280317">
                <a:tc gridSpan="3">
                  <a:txBody>
                    <a:bodyPr/>
                    <a:lstStyle/>
                    <a:p>
                      <a:pPr algn="ctr">
                        <a:lnSpc>
                          <a:spcPct val="115000"/>
                        </a:lnSpc>
                        <a:spcAft>
                          <a:spcPts val="0"/>
                        </a:spcAft>
                      </a:pP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195" marR="40195" marT="0" marB="0"/>
                </a:tc>
                <a:tc hMerge="1">
                  <a:txBody>
                    <a:bodyPr/>
                    <a:lstStyle/>
                    <a:p>
                      <a:endParaRPr lang="uk-UA"/>
                    </a:p>
                  </a:txBody>
                  <a:tcPr/>
                </a:tc>
                <a:tc hMerge="1">
                  <a:txBody>
                    <a:bodyPr/>
                    <a:lstStyle/>
                    <a:p>
                      <a:endParaRPr lang="uk-UA"/>
                    </a:p>
                  </a:txBody>
                  <a:tcPr/>
                </a:tc>
                <a:extLst>
                  <a:ext uri="{0D108BD9-81ED-4DB2-BD59-A6C34878D82A}">
                    <a16:rowId xmlns="" xmlns:a16="http://schemas.microsoft.com/office/drawing/2014/main" val="2895596031"/>
                  </a:ext>
                </a:extLst>
              </a:tr>
              <a:tr h="286783">
                <a:tc gridSpan="3">
                  <a:txBody>
                    <a:bodyPr/>
                    <a:lstStyle/>
                    <a:p>
                      <a:pPr indent="450215" algn="ctr">
                        <a:lnSpc>
                          <a:spcPct val="115000"/>
                        </a:lnSpc>
                        <a:spcAft>
                          <a:spcPts val="0"/>
                        </a:spcAft>
                      </a:pPr>
                      <a:r>
                        <a:rPr lang="ru-RU" sz="1600">
                          <a:effectLst/>
                        </a:rPr>
                        <a:t>Неотложные действия</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0195" marR="40195" marT="0" marB="0"/>
                </a:tc>
                <a:tc hMerge="1">
                  <a:txBody>
                    <a:bodyPr/>
                    <a:lstStyle/>
                    <a:p>
                      <a:endParaRPr lang="uk-UA"/>
                    </a:p>
                  </a:txBody>
                  <a:tcPr/>
                </a:tc>
                <a:tc hMerge="1">
                  <a:txBody>
                    <a:bodyPr/>
                    <a:lstStyle/>
                    <a:p>
                      <a:endParaRPr lang="uk-UA"/>
                    </a:p>
                  </a:txBody>
                  <a:tcPr/>
                </a:tc>
                <a:extLst>
                  <a:ext uri="{0D108BD9-81ED-4DB2-BD59-A6C34878D82A}">
                    <a16:rowId xmlns="" xmlns:a16="http://schemas.microsoft.com/office/drawing/2014/main" val="1107816897"/>
                  </a:ext>
                </a:extLst>
              </a:tr>
              <a:tr h="286783">
                <a:tc gridSpan="2">
                  <a:txBody>
                    <a:bodyPr/>
                    <a:lstStyle/>
                    <a:p>
                      <a:pPr algn="ctr">
                        <a:lnSpc>
                          <a:spcPct val="115000"/>
                        </a:lnSpc>
                        <a:spcAft>
                          <a:spcPts val="0"/>
                        </a:spcAft>
                      </a:pPr>
                      <a:r>
                        <a:rPr lang="ru-RU" sz="1600">
                          <a:effectLst/>
                        </a:rPr>
                        <a:t>Сознание сохранено</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0195" marR="40195" marT="0" marB="0"/>
                </a:tc>
                <a:tc hMerge="1">
                  <a:txBody>
                    <a:bodyPr/>
                    <a:lstStyle/>
                    <a:p>
                      <a:endParaRPr lang="uk-UA"/>
                    </a:p>
                  </a:txBody>
                  <a:tcPr/>
                </a:tc>
                <a:tc>
                  <a:txBody>
                    <a:bodyPr/>
                    <a:lstStyle/>
                    <a:p>
                      <a:pPr algn="ctr">
                        <a:lnSpc>
                          <a:spcPct val="115000"/>
                        </a:lnSpc>
                        <a:spcAft>
                          <a:spcPts val="0"/>
                        </a:spcAft>
                      </a:pPr>
                      <a:r>
                        <a:rPr lang="ru-RU" sz="1600">
                          <a:effectLst/>
                        </a:rPr>
                        <a:t>Сознание нарушено (кома)</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0195" marR="40195" marT="0" marB="0"/>
                </a:tc>
                <a:extLst>
                  <a:ext uri="{0D108BD9-81ED-4DB2-BD59-A6C34878D82A}">
                    <a16:rowId xmlns="" xmlns:a16="http://schemas.microsoft.com/office/drawing/2014/main" val="1227881605"/>
                  </a:ext>
                </a:extLst>
              </a:tr>
              <a:tr h="896146">
                <a:tc gridSpan="2">
                  <a:txBody>
                    <a:bodyPr/>
                    <a:lstStyle/>
                    <a:p>
                      <a:pPr algn="just">
                        <a:lnSpc>
                          <a:spcPct val="115000"/>
                        </a:lnSpc>
                        <a:spcAft>
                          <a:spcPts val="0"/>
                        </a:spcAft>
                      </a:pPr>
                      <a:r>
                        <a:rPr lang="ru-RU" sz="1600">
                          <a:effectLst/>
                        </a:rPr>
                        <a:t>При поступлении яда через рот - экстренно промыть желудок зондовым или беззондовым методом большим количеством воды, после промывания желудка ввести сорбенты</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0195" marR="40195" marT="0" marB="0"/>
                </a:tc>
                <a:tc hMerge="1">
                  <a:txBody>
                    <a:bodyPr/>
                    <a:lstStyle/>
                    <a:p>
                      <a:endParaRPr lang="uk-UA"/>
                    </a:p>
                  </a:txBody>
                  <a:tcPr/>
                </a:tc>
                <a:tc>
                  <a:txBody>
                    <a:bodyPr/>
                    <a:lstStyle/>
                    <a:p>
                      <a:pPr algn="just">
                        <a:lnSpc>
                          <a:spcPct val="115000"/>
                        </a:lnSpc>
                        <a:spcAft>
                          <a:spcPts val="0"/>
                        </a:spcAft>
                      </a:pPr>
                      <a:r>
                        <a:rPr lang="ru-RU" sz="1600" dirty="0">
                          <a:effectLst/>
                        </a:rPr>
                        <a:t>Пострадавшего уложить на живот, голову повернуть в сторону. </a:t>
                      </a:r>
                      <a:endParaRPr lang="uk-UA" sz="1600" dirty="0">
                        <a:effectLst/>
                      </a:endParaRPr>
                    </a:p>
                    <a:p>
                      <a:pPr algn="just">
                        <a:lnSpc>
                          <a:spcPct val="115000"/>
                        </a:lnSpc>
                        <a:spcAft>
                          <a:spcPts val="0"/>
                        </a:spcAft>
                      </a:pPr>
                      <a:r>
                        <a:rPr lang="ru-RU" sz="1600" dirty="0">
                          <a:effectLst/>
                        </a:rPr>
                        <a:t> </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195" marR="40195" marT="0" marB="0"/>
                </a:tc>
                <a:extLst>
                  <a:ext uri="{0D108BD9-81ED-4DB2-BD59-A6C34878D82A}">
                    <a16:rowId xmlns="" xmlns:a16="http://schemas.microsoft.com/office/drawing/2014/main" val="1602216138"/>
                  </a:ext>
                </a:extLst>
              </a:tr>
              <a:tr h="286783">
                <a:tc gridSpan="2">
                  <a:txBody>
                    <a:bodyPr/>
                    <a:lstStyle/>
                    <a:p>
                      <a:pPr algn="just">
                        <a:lnSpc>
                          <a:spcPct val="115000"/>
                        </a:lnSpc>
                        <a:spcAft>
                          <a:spcPts val="0"/>
                        </a:spcAft>
                      </a:pPr>
                      <a:r>
                        <a:rPr lang="ru-RU" sz="1600">
                          <a:effectLst/>
                        </a:rPr>
                        <a:t>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0195" marR="40195" marT="0" marB="0"/>
                </a:tc>
                <a:tc hMerge="1">
                  <a:txBody>
                    <a:bodyPr/>
                    <a:lstStyle/>
                    <a:p>
                      <a:endParaRPr lang="uk-UA"/>
                    </a:p>
                  </a:txBody>
                  <a:tcPr/>
                </a:tc>
                <a:tc>
                  <a:txBody>
                    <a:bodyPr/>
                    <a:lstStyle/>
                    <a:p>
                      <a:pPr algn="ctr">
                        <a:lnSpc>
                          <a:spcPct val="115000"/>
                        </a:lnSpc>
                        <a:spcAft>
                          <a:spcPts val="0"/>
                        </a:spcAft>
                      </a:pP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195" marR="40195" marT="0" marB="0"/>
                </a:tc>
                <a:extLst>
                  <a:ext uri="{0D108BD9-81ED-4DB2-BD59-A6C34878D82A}">
                    <a16:rowId xmlns="" xmlns:a16="http://schemas.microsoft.com/office/drawing/2014/main" val="3896596983"/>
                  </a:ext>
                </a:extLst>
              </a:tr>
              <a:tr h="1058350">
                <a:tc gridSpan="2">
                  <a:txBody>
                    <a:bodyPr/>
                    <a:lstStyle/>
                    <a:p>
                      <a:pPr algn="just">
                        <a:lnSpc>
                          <a:spcPct val="115000"/>
                        </a:lnSpc>
                        <a:spcAft>
                          <a:spcPts val="0"/>
                        </a:spcAft>
                      </a:pPr>
                      <a:r>
                        <a:rPr lang="ru-RU" sz="1600">
                          <a:effectLst/>
                        </a:rPr>
                        <a:t>При попадании яда в дыхательные пути -немедленно вывести пострадавшего на воздух, при необходимости использовать респиратор или противогаз</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0195" marR="40195" marT="0" marB="0"/>
                </a:tc>
                <a:tc hMerge="1">
                  <a:txBody>
                    <a:bodyPr/>
                    <a:lstStyle/>
                    <a:p>
                      <a:endParaRPr lang="uk-UA"/>
                    </a:p>
                  </a:txBody>
                  <a:tcPr/>
                </a:tc>
                <a:tc>
                  <a:txBody>
                    <a:bodyPr/>
                    <a:lstStyle/>
                    <a:p>
                      <a:pPr algn="just">
                        <a:lnSpc>
                          <a:spcPct val="115000"/>
                        </a:lnSpc>
                        <a:spcAft>
                          <a:spcPts val="0"/>
                        </a:spcAft>
                      </a:pPr>
                      <a:r>
                        <a:rPr lang="ru-RU" sz="1600">
                          <a:effectLst/>
                        </a:rPr>
                        <a:t>Обеспечить свободную проходимость дыхательных путей (вывести вперед нижнюю челюсть или умеренно запрокинуть голову), механически или с помощью аспиратора очистить ротовую полость, ввести воздуховод</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0195" marR="40195" marT="0" marB="0"/>
                </a:tc>
                <a:extLst>
                  <a:ext uri="{0D108BD9-81ED-4DB2-BD59-A6C34878D82A}">
                    <a16:rowId xmlns="" xmlns:a16="http://schemas.microsoft.com/office/drawing/2014/main" val="3605904732"/>
                  </a:ext>
                </a:extLst>
              </a:tr>
              <a:tr h="286783">
                <a:tc gridSpan="2">
                  <a:txBody>
                    <a:bodyPr/>
                    <a:lstStyle/>
                    <a:p>
                      <a:pPr algn="just">
                        <a:lnSpc>
                          <a:spcPct val="115000"/>
                        </a:lnSpc>
                        <a:spcAft>
                          <a:spcPts val="0"/>
                        </a:spcAft>
                      </a:pPr>
                      <a:r>
                        <a:rPr lang="ru-RU" sz="1600">
                          <a:effectLst/>
                        </a:rPr>
                        <a:t> </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0195" marR="40195" marT="0" marB="0"/>
                </a:tc>
                <a:tc hMerge="1">
                  <a:txBody>
                    <a:bodyPr/>
                    <a:lstStyle/>
                    <a:p>
                      <a:endParaRPr lang="uk-UA"/>
                    </a:p>
                  </a:txBody>
                  <a:tcPr/>
                </a:tc>
                <a:tc>
                  <a:txBody>
                    <a:bodyPr/>
                    <a:lstStyle/>
                    <a:p>
                      <a:pPr algn="ctr">
                        <a:lnSpc>
                          <a:spcPct val="115000"/>
                        </a:lnSpc>
                        <a:spcAft>
                          <a:spcPts val="0"/>
                        </a:spcAft>
                      </a:pPr>
                      <a:endParaRPr lang="uk-UA"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0195" marR="40195" marT="0" marB="0"/>
                </a:tc>
                <a:extLst>
                  <a:ext uri="{0D108BD9-81ED-4DB2-BD59-A6C34878D82A}">
                    <a16:rowId xmlns="" xmlns:a16="http://schemas.microsoft.com/office/drawing/2014/main" val="725299792"/>
                  </a:ext>
                </a:extLst>
              </a:tr>
              <a:tr h="896146">
                <a:tc gridSpan="2">
                  <a:txBody>
                    <a:bodyPr/>
                    <a:lstStyle/>
                    <a:p>
                      <a:pPr algn="just">
                        <a:lnSpc>
                          <a:spcPct val="115000"/>
                        </a:lnSpc>
                        <a:spcAft>
                          <a:spcPts val="0"/>
                        </a:spcAft>
                      </a:pPr>
                      <a:r>
                        <a:rPr lang="ru-RU" sz="1600">
                          <a:effectLst/>
                        </a:rPr>
                        <a:t>При попадании яда на кожу - снимают одежду, осторожно удаляют яд из кожи с помощью тампонов, ее обмывают теплой  струей воды с мылом в течение 15-30 минут.</a:t>
                      </a:r>
                      <a:endParaRPr lang="uk-UA" sz="1600">
                        <a:effectLst/>
                        <a:latin typeface="Calibri" panose="020F0502020204030204" pitchFamily="34" charset="0"/>
                        <a:ea typeface="Calibri" panose="020F0502020204030204" pitchFamily="34" charset="0"/>
                        <a:cs typeface="Times New Roman" panose="02020603050405020304" pitchFamily="18" charset="0"/>
                      </a:endParaRPr>
                    </a:p>
                  </a:txBody>
                  <a:tcPr marL="40195" marR="40195" marT="0" marB="0"/>
                </a:tc>
                <a:tc hMerge="1">
                  <a:txBody>
                    <a:bodyPr/>
                    <a:lstStyle/>
                    <a:p>
                      <a:endParaRPr lang="uk-UA"/>
                    </a:p>
                  </a:txBody>
                  <a:tcPr/>
                </a:tc>
                <a:tc>
                  <a:txBody>
                    <a:bodyPr/>
                    <a:lstStyle/>
                    <a:p>
                      <a:pPr algn="just">
                        <a:lnSpc>
                          <a:spcPct val="115000"/>
                        </a:lnSpc>
                        <a:spcAft>
                          <a:spcPts val="0"/>
                        </a:spcAft>
                      </a:pPr>
                      <a:r>
                        <a:rPr lang="ru-RU" sz="1600" dirty="0">
                          <a:effectLst/>
                        </a:rPr>
                        <a:t>При неэффективности провести ИВЛ через маску или </a:t>
                      </a:r>
                      <a:r>
                        <a:rPr lang="ru-RU" sz="1600" dirty="0" err="1">
                          <a:effectLst/>
                        </a:rPr>
                        <a:t>эндотрахеальную</a:t>
                      </a:r>
                      <a:r>
                        <a:rPr lang="ru-RU" sz="1600" dirty="0">
                          <a:effectLst/>
                        </a:rPr>
                        <a:t> трубку</a:t>
                      </a:r>
                      <a:endParaRPr lang="uk-UA" sz="1600" dirty="0">
                        <a:effectLst/>
                      </a:endParaRPr>
                    </a:p>
                    <a:p>
                      <a:pPr algn="just">
                        <a:lnSpc>
                          <a:spcPct val="115000"/>
                        </a:lnSpc>
                        <a:spcAft>
                          <a:spcPts val="0"/>
                        </a:spcAft>
                      </a:pPr>
                      <a:r>
                        <a:rPr lang="ru-RU" sz="1600" dirty="0">
                          <a:effectLst/>
                        </a:rPr>
                        <a:t> </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195" marR="40195" marT="0" marB="0"/>
                </a:tc>
                <a:extLst>
                  <a:ext uri="{0D108BD9-81ED-4DB2-BD59-A6C34878D82A}">
                    <a16:rowId xmlns="" xmlns:a16="http://schemas.microsoft.com/office/drawing/2014/main" val="2962602899"/>
                  </a:ext>
                </a:extLst>
              </a:tr>
            </a:tbl>
          </a:graphicData>
        </a:graphic>
      </p:graphicFrame>
    </p:spTree>
    <p:extLst>
      <p:ext uri="{BB962C8B-B14F-4D97-AF65-F5344CB8AC3E}">
        <p14:creationId xmlns="" xmlns:p14="http://schemas.microsoft.com/office/powerpoint/2010/main" val="41118406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a:extLst>
              <a:ext uri="{FF2B5EF4-FFF2-40B4-BE49-F238E27FC236}">
                <a16:creationId xmlns="" xmlns:a16="http://schemas.microsoft.com/office/drawing/2014/main" id="{7E20E062-1C9A-42F0-9668-8B2E58AA9EAB}"/>
              </a:ext>
            </a:extLst>
          </p:cNvPr>
          <p:cNvGraphicFramePr>
            <a:graphicFrameLocks noGrp="1"/>
          </p:cNvGraphicFramePr>
          <p:nvPr>
            <p:ph idx="1"/>
            <p:extLst>
              <p:ext uri="{D42A27DB-BD31-4B8C-83A1-F6EECF244321}">
                <p14:modId xmlns="" xmlns:p14="http://schemas.microsoft.com/office/powerpoint/2010/main" val="3898694700"/>
              </p:ext>
            </p:extLst>
          </p:nvPr>
        </p:nvGraphicFramePr>
        <p:xfrm>
          <a:off x="0" y="0"/>
          <a:ext cx="12191998" cy="7023654"/>
        </p:xfrm>
        <a:graphic>
          <a:graphicData uri="http://schemas.openxmlformats.org/drawingml/2006/table">
            <a:tbl>
              <a:tblPr firstRow="1" firstCol="1" bandRow="1">
                <a:tableStyleId>{5C22544A-7EE6-4342-B048-85BDC9FD1C3A}</a:tableStyleId>
              </a:tblPr>
              <a:tblGrid>
                <a:gridCol w="9504113">
                  <a:extLst>
                    <a:ext uri="{9D8B030D-6E8A-4147-A177-3AD203B41FA5}">
                      <a16:colId xmlns="" xmlns:a16="http://schemas.microsoft.com/office/drawing/2014/main" val="1145003757"/>
                    </a:ext>
                  </a:extLst>
                </a:gridCol>
                <a:gridCol w="1343661">
                  <a:extLst>
                    <a:ext uri="{9D8B030D-6E8A-4147-A177-3AD203B41FA5}">
                      <a16:colId xmlns="" xmlns:a16="http://schemas.microsoft.com/office/drawing/2014/main" val="997657650"/>
                    </a:ext>
                  </a:extLst>
                </a:gridCol>
                <a:gridCol w="1344224">
                  <a:extLst>
                    <a:ext uri="{9D8B030D-6E8A-4147-A177-3AD203B41FA5}">
                      <a16:colId xmlns="" xmlns:a16="http://schemas.microsoft.com/office/drawing/2014/main" val="2811993121"/>
                    </a:ext>
                  </a:extLst>
                </a:gridCol>
              </a:tblGrid>
              <a:tr h="1836682">
                <a:tc>
                  <a:txBody>
                    <a:bodyPr/>
                    <a:lstStyle/>
                    <a:p>
                      <a:pPr algn="ctr">
                        <a:lnSpc>
                          <a:spcPct val="115000"/>
                        </a:lnSpc>
                        <a:spcAft>
                          <a:spcPts val="0"/>
                        </a:spcAft>
                      </a:pPr>
                      <a:r>
                        <a:rPr lang="ru-RU" sz="1400" dirty="0">
                          <a:effectLst/>
                        </a:rPr>
                        <a:t> </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tc>
                <a:tc gridSpan="2">
                  <a:txBody>
                    <a:bodyPr/>
                    <a:lstStyle/>
                    <a:p>
                      <a:pPr algn="just">
                        <a:lnSpc>
                          <a:spcPct val="115000"/>
                        </a:lnSpc>
                        <a:spcAft>
                          <a:spcPts val="0"/>
                        </a:spcAft>
                      </a:pPr>
                      <a:r>
                        <a:rPr lang="ru-RU" sz="1400" dirty="0">
                          <a:effectLst/>
                        </a:rPr>
                        <a:t>N.B.! Введение аналептиков (кордиамина, кофеина, коразола, </a:t>
                      </a:r>
                      <a:r>
                        <a:rPr lang="ru-RU" sz="1400" dirty="0" err="1">
                          <a:effectLst/>
                        </a:rPr>
                        <a:t>бемегрида</a:t>
                      </a:r>
                      <a:r>
                        <a:rPr lang="ru-RU" sz="1400" dirty="0">
                          <a:effectLst/>
                        </a:rPr>
                        <a:t>) для коррекции острой дыхательной недостаточности недопустимо!</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tc>
                <a:tc hMerge="1">
                  <a:txBody>
                    <a:bodyPr/>
                    <a:lstStyle/>
                    <a:p>
                      <a:endParaRPr lang="uk-UA"/>
                    </a:p>
                  </a:txBody>
                  <a:tcPr/>
                </a:tc>
                <a:extLst>
                  <a:ext uri="{0D108BD9-81ED-4DB2-BD59-A6C34878D82A}">
                    <a16:rowId xmlns="" xmlns:a16="http://schemas.microsoft.com/office/drawing/2014/main" val="790201986"/>
                  </a:ext>
                </a:extLst>
              </a:tr>
              <a:tr h="477452">
                <a:tc>
                  <a:txBody>
                    <a:bodyPr/>
                    <a:lstStyle/>
                    <a:p>
                      <a:pPr algn="ctr">
                        <a:lnSpc>
                          <a:spcPct val="115000"/>
                        </a:lnSpc>
                        <a:spcAft>
                          <a:spcPts val="0"/>
                        </a:spcAft>
                      </a:pPr>
                      <a:r>
                        <a:rPr lang="ru-RU" sz="1400">
                          <a:effectLst/>
                        </a:rPr>
                        <a:t> </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tc>
                <a:tc gridSpan="2">
                  <a:txBody>
                    <a:bodyPr/>
                    <a:lstStyle/>
                    <a:p>
                      <a:pPr indent="450215" algn="ctr">
                        <a:lnSpc>
                          <a:spcPct val="115000"/>
                        </a:lnSpc>
                        <a:spcAft>
                          <a:spcPts val="0"/>
                        </a:spcAft>
                      </a:pPr>
                      <a:r>
                        <a:rPr lang="ru-RU" sz="1400">
                          <a:effectLst/>
                        </a:rPr>
                        <a:t>Проверить пульс</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tc>
                <a:tc hMerge="1">
                  <a:txBody>
                    <a:bodyPr/>
                    <a:lstStyle/>
                    <a:p>
                      <a:endParaRPr lang="uk-UA"/>
                    </a:p>
                  </a:txBody>
                  <a:tcPr/>
                </a:tc>
                <a:extLst>
                  <a:ext uri="{0D108BD9-81ED-4DB2-BD59-A6C34878D82A}">
                    <a16:rowId xmlns="" xmlns:a16="http://schemas.microsoft.com/office/drawing/2014/main" val="3169968885"/>
                  </a:ext>
                </a:extLst>
              </a:tr>
              <a:tr h="903622">
                <a:tc>
                  <a:txBody>
                    <a:bodyPr/>
                    <a:lstStyle/>
                    <a:p>
                      <a:pPr algn="ctr">
                        <a:lnSpc>
                          <a:spcPct val="115000"/>
                        </a:lnSpc>
                        <a:spcAft>
                          <a:spcPts val="0"/>
                        </a:spcAft>
                      </a:pPr>
                      <a:r>
                        <a:rPr lang="ru-RU" sz="1400">
                          <a:effectLst/>
                        </a:rPr>
                        <a:t> </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tc>
                <a:tc>
                  <a:txBody>
                    <a:bodyPr/>
                    <a:lstStyle/>
                    <a:p>
                      <a:pPr algn="ctr">
                        <a:lnSpc>
                          <a:spcPct val="115000"/>
                        </a:lnSpc>
                        <a:spcAft>
                          <a:spcPts val="0"/>
                        </a:spcAft>
                      </a:pPr>
                      <a:r>
                        <a:rPr lang="ru-RU" sz="1400">
                          <a:effectLst/>
                        </a:rPr>
                        <a:t>Пульс есть</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tc>
                <a:tc>
                  <a:txBody>
                    <a:bodyPr/>
                    <a:lstStyle/>
                    <a:p>
                      <a:pPr algn="ctr">
                        <a:lnSpc>
                          <a:spcPct val="115000"/>
                        </a:lnSpc>
                        <a:spcAft>
                          <a:spcPts val="0"/>
                        </a:spcAft>
                      </a:pPr>
                      <a:r>
                        <a:rPr lang="ru-RU" sz="1400">
                          <a:effectLst/>
                        </a:rPr>
                        <a:t>Пульс не определяется</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tc>
                <a:extLst>
                  <a:ext uri="{0D108BD9-81ED-4DB2-BD59-A6C34878D82A}">
                    <a16:rowId xmlns="" xmlns:a16="http://schemas.microsoft.com/office/drawing/2014/main" val="664828663"/>
                  </a:ext>
                </a:extLst>
              </a:tr>
              <a:tr h="1836682">
                <a:tc>
                  <a:txBody>
                    <a:bodyPr/>
                    <a:lstStyle/>
                    <a:p>
                      <a:pPr algn="ctr">
                        <a:lnSpc>
                          <a:spcPct val="115000"/>
                        </a:lnSpc>
                        <a:spcAft>
                          <a:spcPts val="0"/>
                        </a:spcAft>
                      </a:pPr>
                      <a:r>
                        <a:rPr lang="ru-RU" sz="1400">
                          <a:effectLst/>
                        </a:rPr>
                        <a:t> </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tc>
                <a:tc>
                  <a:txBody>
                    <a:bodyPr/>
                    <a:lstStyle/>
                    <a:p>
                      <a:pPr algn="ctr">
                        <a:lnSpc>
                          <a:spcPct val="115000"/>
                        </a:lnSpc>
                        <a:spcAft>
                          <a:spcPts val="0"/>
                        </a:spcAft>
                      </a:pPr>
                      <a:r>
                        <a:rPr lang="ru-RU" sz="1400">
                          <a:effectLst/>
                        </a:rPr>
                        <a:t>Обеспечить ингаляцию кислорода</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tc>
                <a:tc>
                  <a:txBody>
                    <a:bodyPr/>
                    <a:lstStyle/>
                    <a:p>
                      <a:pPr algn="ctr">
                        <a:lnSpc>
                          <a:spcPct val="115000"/>
                        </a:lnSpc>
                        <a:spcAft>
                          <a:spcPts val="0"/>
                        </a:spcAft>
                      </a:pPr>
                      <a:r>
                        <a:rPr lang="ru-RU" sz="1400">
                          <a:effectLst/>
                        </a:rPr>
                        <a:t>Закрытый массаж сердца, искусственная вентиляция легких</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tc>
                <a:extLst>
                  <a:ext uri="{0D108BD9-81ED-4DB2-BD59-A6C34878D82A}">
                    <a16:rowId xmlns="" xmlns:a16="http://schemas.microsoft.com/office/drawing/2014/main" val="3291501978"/>
                  </a:ext>
                </a:extLst>
              </a:tr>
              <a:tr h="984608">
                <a:tc>
                  <a:txBody>
                    <a:bodyPr/>
                    <a:lstStyle/>
                    <a:p>
                      <a:pPr algn="ctr">
                        <a:lnSpc>
                          <a:spcPct val="115000"/>
                        </a:lnSpc>
                        <a:spcAft>
                          <a:spcPts val="0"/>
                        </a:spcAft>
                      </a:pPr>
                      <a:r>
                        <a:rPr lang="ru-RU" sz="1400">
                          <a:effectLst/>
                        </a:rPr>
                        <a:t> </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tc>
                <a:tc>
                  <a:txBody>
                    <a:bodyPr/>
                    <a:lstStyle/>
                    <a:p>
                      <a:pPr algn="ctr">
                        <a:lnSpc>
                          <a:spcPct val="115000"/>
                        </a:lnSpc>
                        <a:spcAft>
                          <a:spcPts val="0"/>
                        </a:spcAft>
                      </a:pPr>
                      <a:r>
                        <a:rPr lang="ru-RU" sz="1400">
                          <a:effectLst/>
                        </a:rPr>
                        <a:t>В/в струйно ввести 40% глюкозу 60 мл</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tc>
                <a:tc>
                  <a:txBody>
                    <a:bodyPr/>
                    <a:lstStyle/>
                    <a:p>
                      <a:pPr algn="ctr">
                        <a:lnSpc>
                          <a:spcPct val="115000"/>
                        </a:lnSpc>
                        <a:spcAft>
                          <a:spcPts val="0"/>
                        </a:spcAft>
                      </a:pPr>
                      <a:endParaRPr lang="uk-UA"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1543" marR="31543" marT="0" marB="0"/>
                </a:tc>
                <a:extLst>
                  <a:ext uri="{0D108BD9-81ED-4DB2-BD59-A6C34878D82A}">
                    <a16:rowId xmlns="" xmlns:a16="http://schemas.microsoft.com/office/drawing/2014/main" val="2851427224"/>
                  </a:ext>
                </a:extLst>
              </a:tr>
              <a:tr h="984608">
                <a:tc>
                  <a:txBody>
                    <a:bodyPr/>
                    <a:lstStyle/>
                    <a:p>
                      <a:pPr algn="ctr">
                        <a:lnSpc>
                          <a:spcPct val="115000"/>
                        </a:lnSpc>
                        <a:spcAft>
                          <a:spcPts val="0"/>
                        </a:spcAft>
                      </a:pPr>
                      <a:r>
                        <a:rPr lang="ru-RU" sz="1400">
                          <a:effectLst/>
                        </a:rPr>
                        <a:t> </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tc>
                <a:tc>
                  <a:txBody>
                    <a:bodyPr/>
                    <a:lstStyle/>
                    <a:p>
                      <a:pPr algn="ctr">
                        <a:lnSpc>
                          <a:spcPct val="115000"/>
                        </a:lnSpc>
                        <a:spcAft>
                          <a:spcPts val="0"/>
                        </a:spcAft>
                      </a:pPr>
                      <a:r>
                        <a:rPr lang="ru-RU" sz="1400">
                          <a:effectLst/>
                        </a:rPr>
                        <a:t>В/в струйно ввести тиамин 100мг</a:t>
                      </a:r>
                      <a:endParaRPr lang="uk-UA" sz="140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tc>
                <a:tc>
                  <a:txBody>
                    <a:bodyPr/>
                    <a:lstStyle/>
                    <a:p>
                      <a:pPr algn="ctr">
                        <a:lnSpc>
                          <a:spcPct val="115000"/>
                        </a:lnSpc>
                        <a:spcAft>
                          <a:spcPts val="0"/>
                        </a:spcAft>
                      </a:pPr>
                      <a:r>
                        <a:rPr lang="ru-RU" sz="1400" dirty="0">
                          <a:effectLst/>
                        </a:rPr>
                        <a:t>Транспортировку в стационар</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543" marR="31543" marT="0" marB="0"/>
                </a:tc>
                <a:extLst>
                  <a:ext uri="{0D108BD9-81ED-4DB2-BD59-A6C34878D82A}">
                    <a16:rowId xmlns="" xmlns:a16="http://schemas.microsoft.com/office/drawing/2014/main" val="3063314251"/>
                  </a:ext>
                </a:extLst>
              </a:tr>
            </a:tbl>
          </a:graphicData>
        </a:graphic>
      </p:graphicFrame>
    </p:spTree>
    <p:extLst>
      <p:ext uri="{BB962C8B-B14F-4D97-AF65-F5344CB8AC3E}">
        <p14:creationId xmlns="" xmlns:p14="http://schemas.microsoft.com/office/powerpoint/2010/main" val="24205142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 xmlns:a16="http://schemas.microsoft.com/office/drawing/2014/main" id="{F27F6E40-6325-4338-B765-A4CC6CFEDD45}"/>
              </a:ext>
            </a:extLst>
          </p:cNvPr>
          <p:cNvPicPr>
            <a:picLocks noGrp="1" noChangeAspect="1"/>
          </p:cNvPicPr>
          <p:nvPr>
            <p:ph idx="1"/>
          </p:nvPr>
        </p:nvPicPr>
        <p:blipFill>
          <a:blip r:embed="rId2" cstate="print"/>
          <a:stretch>
            <a:fillRect/>
          </a:stretch>
        </p:blipFill>
        <p:spPr>
          <a:xfrm>
            <a:off x="1" y="0"/>
            <a:ext cx="12192000" cy="3429000"/>
          </a:xfrm>
          <a:prstGeom prst="rect">
            <a:avLst/>
          </a:prstGeom>
        </p:spPr>
      </p:pic>
      <p:pic>
        <p:nvPicPr>
          <p:cNvPr id="5" name="Рисунок 4">
            <a:extLst>
              <a:ext uri="{FF2B5EF4-FFF2-40B4-BE49-F238E27FC236}">
                <a16:creationId xmlns="" xmlns:a16="http://schemas.microsoft.com/office/drawing/2014/main" id="{7379D476-3D54-4AD9-9088-2EB179242DA6}"/>
              </a:ext>
            </a:extLst>
          </p:cNvPr>
          <p:cNvPicPr>
            <a:picLocks noChangeAspect="1"/>
          </p:cNvPicPr>
          <p:nvPr/>
        </p:nvPicPr>
        <p:blipFill>
          <a:blip r:embed="rId3" cstate="print"/>
          <a:stretch>
            <a:fillRect/>
          </a:stretch>
        </p:blipFill>
        <p:spPr>
          <a:xfrm>
            <a:off x="0" y="3429000"/>
            <a:ext cx="12191999" cy="3557794"/>
          </a:xfrm>
          <a:prstGeom prst="rect">
            <a:avLst/>
          </a:prstGeom>
        </p:spPr>
      </p:pic>
      <p:sp>
        <p:nvSpPr>
          <p:cNvPr id="6" name="Прямоугольник 5">
            <a:extLst>
              <a:ext uri="{FF2B5EF4-FFF2-40B4-BE49-F238E27FC236}">
                <a16:creationId xmlns="" xmlns:a16="http://schemas.microsoft.com/office/drawing/2014/main" id="{AFE0430C-8148-47CA-B6CA-83C6FB68513A}"/>
              </a:ext>
            </a:extLst>
          </p:cNvPr>
          <p:cNvSpPr/>
          <p:nvPr/>
        </p:nvSpPr>
        <p:spPr>
          <a:xfrm>
            <a:off x="7262191" y="5711687"/>
            <a:ext cx="2584174" cy="27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 xmlns:p14="http://schemas.microsoft.com/office/powerpoint/2010/main" val="143789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 xmlns:a16="http://schemas.microsoft.com/office/drawing/2014/main" id="{545D593D-75B2-471D-92E0-55211B43A47F}"/>
              </a:ext>
            </a:extLst>
          </p:cNvPr>
          <p:cNvPicPr>
            <a:picLocks noGrp="1" noChangeAspect="1"/>
          </p:cNvPicPr>
          <p:nvPr>
            <p:ph idx="1"/>
          </p:nvPr>
        </p:nvPicPr>
        <p:blipFill>
          <a:blip r:embed="rId3" cstate="print"/>
          <a:stretch>
            <a:fillRect/>
          </a:stretch>
        </p:blipFill>
        <p:spPr>
          <a:xfrm>
            <a:off x="1" y="0"/>
            <a:ext cx="12192000" cy="6857999"/>
          </a:xfrm>
          <a:prstGeom prst="rect">
            <a:avLst/>
          </a:prstGeom>
        </p:spPr>
      </p:pic>
    </p:spTree>
    <p:extLst>
      <p:ext uri="{BB962C8B-B14F-4D97-AF65-F5344CB8AC3E}">
        <p14:creationId xmlns="" xmlns:p14="http://schemas.microsoft.com/office/powerpoint/2010/main" val="18644712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7925FA6-4BBB-4260-AD84-E48EF33C65DB}"/>
              </a:ext>
            </a:extLst>
          </p:cNvPr>
          <p:cNvSpPr>
            <a:spLocks noGrp="1"/>
          </p:cNvSpPr>
          <p:nvPr>
            <p:ph type="title"/>
          </p:nvPr>
        </p:nvSpPr>
        <p:spPr>
          <a:xfrm>
            <a:off x="3816626" y="0"/>
            <a:ext cx="8375373" cy="1143000"/>
          </a:xfrm>
        </p:spPr>
        <p:txBody>
          <a:bodyPr/>
          <a:lstStyle/>
          <a:p>
            <a:pPr algn="ctr"/>
            <a:r>
              <a:rPr lang="ru-RU" dirty="0">
                <a:solidFill>
                  <a:srgbClr val="FF0000"/>
                </a:solidFill>
                <a:effectLst/>
              </a:rPr>
              <a:t>МЕТОДЫ АНТИДОТНОЙ ДЕТОКСИКАЦИИ</a:t>
            </a:r>
            <a:endParaRPr lang="uk-UA" dirty="0">
              <a:solidFill>
                <a:srgbClr val="FF0000"/>
              </a:solidFill>
            </a:endParaRPr>
          </a:p>
        </p:txBody>
      </p:sp>
      <p:sp>
        <p:nvSpPr>
          <p:cNvPr id="3" name="Объект 2">
            <a:extLst>
              <a:ext uri="{FF2B5EF4-FFF2-40B4-BE49-F238E27FC236}">
                <a16:creationId xmlns="" xmlns:a16="http://schemas.microsoft.com/office/drawing/2014/main" id="{2A7B3078-D486-4599-BF16-E4D850712213}"/>
              </a:ext>
            </a:extLst>
          </p:cNvPr>
          <p:cNvSpPr>
            <a:spLocks noGrp="1"/>
          </p:cNvSpPr>
          <p:nvPr>
            <p:ph idx="1"/>
          </p:nvPr>
        </p:nvSpPr>
        <p:spPr>
          <a:xfrm>
            <a:off x="2666976" y="1143000"/>
            <a:ext cx="9525023" cy="5715000"/>
          </a:xfrm>
        </p:spPr>
        <p:txBody>
          <a:bodyPr>
            <a:normAutofit fontScale="77500" lnSpcReduction="20000"/>
          </a:bodyPr>
          <a:lstStyle/>
          <a:p>
            <a:pPr marL="0" indent="0" algn="ctr">
              <a:buNone/>
            </a:pPr>
            <a:r>
              <a:rPr lang="ru-RU" b="1" u="sng" dirty="0"/>
              <a:t>Антидоты (противоядия</a:t>
            </a:r>
            <a:r>
              <a:rPr lang="ru-RU" b="1" dirty="0"/>
              <a:t>)</a:t>
            </a:r>
            <a:r>
              <a:rPr lang="ru-RU" dirty="0"/>
              <a:t> - лечебные препараты, которые при введении в организм в условиях интоксикации способны инактивировать яд, свободно циркулирующий в крови или уже связанный с каким-либо биологическим субстратом, или устранить токсический эффект яда и ускорить его выведение из организма.</a:t>
            </a:r>
          </a:p>
          <a:p>
            <a:pPr marL="0" indent="0" algn="ctr">
              <a:buNone/>
            </a:pPr>
            <a:endParaRPr lang="uk-UA" dirty="0"/>
          </a:p>
          <a:p>
            <a:pPr marL="0" indent="0" algn="ctr">
              <a:buNone/>
            </a:pPr>
            <a:r>
              <a:rPr lang="ru-RU" b="1" u="sng" dirty="0"/>
              <a:t>Классификация антидотов</a:t>
            </a:r>
            <a:r>
              <a:rPr lang="ru-RU" u="sng" dirty="0"/>
              <a:t> </a:t>
            </a:r>
            <a:r>
              <a:rPr lang="ru-RU" dirty="0"/>
              <a:t>(по механизму лечебного действия)</a:t>
            </a:r>
            <a:endParaRPr lang="uk-UA" dirty="0"/>
          </a:p>
          <a:p>
            <a:r>
              <a:rPr lang="ru-RU" b="1" dirty="0"/>
              <a:t>Физико-химические антидоты</a:t>
            </a:r>
            <a:r>
              <a:rPr lang="ru-RU" dirty="0"/>
              <a:t> - действие их основано на адсорбции и растворении в пищевом канале (активированный уголь).</a:t>
            </a:r>
            <a:endParaRPr lang="uk-UA" dirty="0"/>
          </a:p>
          <a:p>
            <a:r>
              <a:rPr lang="ru-RU" b="1" dirty="0"/>
              <a:t>Химические антидоты</a:t>
            </a:r>
            <a:r>
              <a:rPr lang="ru-RU" dirty="0"/>
              <a:t> - действие их основано на специфическом химическом взаимодействии с ядом, что приводит к инактивации яда, превращении его в безвредное вещество, которое выделяется из организма с мочой и калом.</a:t>
            </a:r>
            <a:endParaRPr lang="uk-UA" dirty="0"/>
          </a:p>
          <a:p>
            <a:r>
              <a:rPr lang="ru-RU" b="1" dirty="0"/>
              <a:t>Физиологические антидоты</a:t>
            </a:r>
            <a:r>
              <a:rPr lang="ru-RU" dirty="0"/>
              <a:t> - действие основано на взаимодействии с биологическим субстратом, который влияет негативно на яд. При этом не происходит прямого взаимодействия с ядом, то есть не меняется его физико-химическое состояние.</a:t>
            </a:r>
            <a:endParaRPr lang="uk-UA" dirty="0"/>
          </a:p>
          <a:p>
            <a:r>
              <a:rPr lang="ru-RU" b="1" dirty="0"/>
              <a:t>Фармакологические антидоты (симптоматические)</a:t>
            </a:r>
            <a:r>
              <a:rPr lang="ru-RU" dirty="0"/>
              <a:t> - действие основано на фармакологическом антагонизме с ядами, то есть действие на </a:t>
            </a:r>
            <a:r>
              <a:rPr lang="ru-RU" dirty="0" err="1"/>
              <a:t>теже</a:t>
            </a:r>
            <a:r>
              <a:rPr lang="ru-RU" dirty="0"/>
              <a:t> функциональные системы.</a:t>
            </a:r>
            <a:endParaRPr lang="uk-UA" dirty="0"/>
          </a:p>
          <a:p>
            <a:r>
              <a:rPr lang="ru-RU" b="1" dirty="0"/>
              <a:t>Антитоксическая иммунотерапия</a:t>
            </a:r>
            <a:r>
              <a:rPr lang="ru-RU" dirty="0"/>
              <a:t> - применение антитоксических сывороток (противозмеиной, противокаракуртовой и др.) при отравлении животными ядами.</a:t>
            </a:r>
            <a:endParaRPr lang="uk-UA" dirty="0"/>
          </a:p>
          <a:p>
            <a:endParaRPr lang="uk-UA" dirty="0"/>
          </a:p>
        </p:txBody>
      </p:sp>
    </p:spTree>
    <p:extLst>
      <p:ext uri="{BB962C8B-B14F-4D97-AF65-F5344CB8AC3E}">
        <p14:creationId xmlns="" xmlns:p14="http://schemas.microsoft.com/office/powerpoint/2010/main" val="790864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DF00E35-9EBC-483E-92C5-B94C6420CF73}"/>
              </a:ext>
            </a:extLst>
          </p:cNvPr>
          <p:cNvSpPr>
            <a:spLocks noGrp="1"/>
          </p:cNvSpPr>
          <p:nvPr>
            <p:ph type="title"/>
          </p:nvPr>
        </p:nvSpPr>
        <p:spPr>
          <a:xfrm>
            <a:off x="4057100" y="0"/>
            <a:ext cx="7810555" cy="1674254"/>
          </a:xfrm>
        </p:spPr>
        <p:txBody>
          <a:bodyPr/>
          <a:lstStyle/>
          <a:p>
            <a:pPr algn="ctr"/>
            <a:r>
              <a:rPr lang="ru-RU" sz="4000" dirty="0">
                <a:solidFill>
                  <a:srgbClr val="FF0000"/>
                </a:solidFill>
                <a:effectLst/>
              </a:rPr>
              <a:t>Степень тяжести и клинические признаки кардиогенного шока:</a:t>
            </a:r>
            <a:r>
              <a:rPr lang="uk-UA" dirty="0">
                <a:effectLst/>
              </a:rPr>
              <a:t/>
            </a:r>
            <a:br>
              <a:rPr lang="uk-UA" dirty="0">
                <a:effectLst/>
              </a:rPr>
            </a:br>
            <a:endParaRPr lang="uk-UA" dirty="0"/>
          </a:p>
        </p:txBody>
      </p:sp>
      <p:graphicFrame>
        <p:nvGraphicFramePr>
          <p:cNvPr id="4" name="Объект 3">
            <a:extLst>
              <a:ext uri="{FF2B5EF4-FFF2-40B4-BE49-F238E27FC236}">
                <a16:creationId xmlns="" xmlns:a16="http://schemas.microsoft.com/office/drawing/2014/main" id="{7B4EE40C-847B-42FE-87AC-FA65E6D25BB1}"/>
              </a:ext>
            </a:extLst>
          </p:cNvPr>
          <p:cNvGraphicFramePr>
            <a:graphicFrameLocks noGrp="1"/>
          </p:cNvGraphicFramePr>
          <p:nvPr>
            <p:ph idx="1"/>
            <p:extLst>
              <p:ext uri="{D42A27DB-BD31-4B8C-83A1-F6EECF244321}">
                <p14:modId xmlns="" xmlns:p14="http://schemas.microsoft.com/office/powerpoint/2010/main" val="4038737478"/>
              </p:ext>
            </p:extLst>
          </p:nvPr>
        </p:nvGraphicFramePr>
        <p:xfrm>
          <a:off x="0" y="1171978"/>
          <a:ext cx="12191999" cy="5775354"/>
        </p:xfrm>
        <a:graphic>
          <a:graphicData uri="http://schemas.openxmlformats.org/drawingml/2006/table">
            <a:tbl>
              <a:tblPr firstRow="1" firstCol="1" bandRow="1">
                <a:tableStyleId>{5C22544A-7EE6-4342-B048-85BDC9FD1C3A}</a:tableStyleId>
              </a:tblPr>
              <a:tblGrid>
                <a:gridCol w="3504153">
                  <a:extLst>
                    <a:ext uri="{9D8B030D-6E8A-4147-A177-3AD203B41FA5}">
                      <a16:colId xmlns="" xmlns:a16="http://schemas.microsoft.com/office/drawing/2014/main" val="1248406130"/>
                    </a:ext>
                  </a:extLst>
                </a:gridCol>
                <a:gridCol w="2992661">
                  <a:extLst>
                    <a:ext uri="{9D8B030D-6E8A-4147-A177-3AD203B41FA5}">
                      <a16:colId xmlns="" xmlns:a16="http://schemas.microsoft.com/office/drawing/2014/main" val="1928631785"/>
                    </a:ext>
                  </a:extLst>
                </a:gridCol>
                <a:gridCol w="2702524">
                  <a:extLst>
                    <a:ext uri="{9D8B030D-6E8A-4147-A177-3AD203B41FA5}">
                      <a16:colId xmlns="" xmlns:a16="http://schemas.microsoft.com/office/drawing/2014/main" val="3717426291"/>
                    </a:ext>
                  </a:extLst>
                </a:gridCol>
                <a:gridCol w="2992661">
                  <a:extLst>
                    <a:ext uri="{9D8B030D-6E8A-4147-A177-3AD203B41FA5}">
                      <a16:colId xmlns="" xmlns:a16="http://schemas.microsoft.com/office/drawing/2014/main" val="4126915076"/>
                    </a:ext>
                  </a:extLst>
                </a:gridCol>
              </a:tblGrid>
              <a:tr h="466556">
                <a:tc>
                  <a:txBody>
                    <a:bodyPr/>
                    <a:lstStyle/>
                    <a:p>
                      <a:pPr indent="635" algn="ctr">
                        <a:lnSpc>
                          <a:spcPct val="115000"/>
                        </a:lnSpc>
                        <a:spcAft>
                          <a:spcPts val="0"/>
                        </a:spcAft>
                      </a:pPr>
                      <a:r>
                        <a:rPr lang="ru-RU" sz="2000" b="1" dirty="0">
                          <a:effectLst/>
                          <a:latin typeface="Times New Roman" pitchFamily="18" charset="0"/>
                          <a:cs typeface="Times New Roman" pitchFamily="18" charset="0"/>
                        </a:rPr>
                        <a:t>Клинические признаки</a:t>
                      </a:r>
                      <a:endParaRPr lang="uk-UA" sz="2000" b="1"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indent="33020" algn="ctr">
                        <a:lnSpc>
                          <a:spcPct val="115000"/>
                        </a:lnSpc>
                        <a:spcAft>
                          <a:spcPts val="0"/>
                        </a:spcAft>
                      </a:pPr>
                      <a:r>
                        <a:rPr lang="ru-RU" sz="2000" b="1">
                          <a:effectLst/>
                          <a:latin typeface="Times New Roman" pitchFamily="18" charset="0"/>
                          <a:cs typeface="Times New Roman" pitchFamily="18" charset="0"/>
                        </a:rPr>
                        <a:t>І ступень</a:t>
                      </a:r>
                      <a:endParaRPr lang="uk-UA" sz="2000" b="1">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15000"/>
                        </a:lnSpc>
                        <a:spcAft>
                          <a:spcPts val="0"/>
                        </a:spcAft>
                      </a:pPr>
                      <a:r>
                        <a:rPr lang="ru-RU" sz="2000" b="1" dirty="0">
                          <a:effectLst/>
                          <a:latin typeface="Times New Roman" pitchFamily="18" charset="0"/>
                          <a:cs typeface="Times New Roman" pitchFamily="18" charset="0"/>
                        </a:rPr>
                        <a:t>ІІ ступень</a:t>
                      </a:r>
                      <a:endParaRPr lang="uk-UA" sz="2000" b="1"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indent="21590" algn="ctr">
                        <a:lnSpc>
                          <a:spcPct val="115000"/>
                        </a:lnSpc>
                        <a:spcAft>
                          <a:spcPts val="0"/>
                        </a:spcAft>
                      </a:pPr>
                      <a:r>
                        <a:rPr lang="ru-RU" sz="2000" b="1">
                          <a:effectLst/>
                          <a:latin typeface="Times New Roman" pitchFamily="18" charset="0"/>
                          <a:cs typeface="Times New Roman" pitchFamily="18" charset="0"/>
                        </a:rPr>
                        <a:t>ІІІ ступень</a:t>
                      </a:r>
                      <a:endParaRPr lang="uk-UA" sz="2000" b="1">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 xmlns:a16="http://schemas.microsoft.com/office/drawing/2014/main" val="758817292"/>
                  </a:ext>
                </a:extLst>
              </a:tr>
              <a:tr h="962229">
                <a:tc>
                  <a:txBody>
                    <a:bodyPr/>
                    <a:lstStyle/>
                    <a:p>
                      <a:pPr algn="ctr">
                        <a:lnSpc>
                          <a:spcPct val="115000"/>
                        </a:lnSpc>
                        <a:spcAft>
                          <a:spcPts val="0"/>
                        </a:spcAft>
                      </a:pPr>
                      <a:r>
                        <a:rPr lang="ru-RU" sz="2000" b="1" dirty="0">
                          <a:effectLst/>
                          <a:latin typeface="Times New Roman" pitchFamily="18" charset="0"/>
                          <a:cs typeface="Times New Roman" pitchFamily="18" charset="0"/>
                        </a:rPr>
                        <a:t>АД систолическое мм рт. ст.</a:t>
                      </a:r>
                      <a:endParaRPr lang="uk-UA" sz="2000" b="1"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15000"/>
                        </a:lnSpc>
                        <a:spcAft>
                          <a:spcPts val="0"/>
                        </a:spcAft>
                      </a:pPr>
                      <a:r>
                        <a:rPr lang="ru-RU" sz="2000" b="1" dirty="0">
                          <a:effectLst/>
                          <a:latin typeface="Times New Roman" pitchFamily="18" charset="0"/>
                          <a:cs typeface="Times New Roman" pitchFamily="18" charset="0"/>
                        </a:rPr>
                        <a:t>Снижено до 80 (100-120 при начальной гипертензии)</a:t>
                      </a:r>
                      <a:endParaRPr lang="uk-UA" sz="2000" b="1"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marR="21590" algn="ctr">
                        <a:lnSpc>
                          <a:spcPct val="115000"/>
                        </a:lnSpc>
                        <a:spcAft>
                          <a:spcPts val="0"/>
                        </a:spcAft>
                      </a:pPr>
                      <a:r>
                        <a:rPr lang="ru-RU" sz="2000" b="1">
                          <a:effectLst/>
                          <a:latin typeface="Times New Roman" pitchFamily="18" charset="0"/>
                          <a:cs typeface="Times New Roman" pitchFamily="18" charset="0"/>
                        </a:rPr>
                        <a:t>80-70</a:t>
                      </a:r>
                      <a:endParaRPr lang="uk-UA" sz="2000" b="1">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15000"/>
                        </a:lnSpc>
                        <a:spcAft>
                          <a:spcPts val="0"/>
                        </a:spcAft>
                      </a:pPr>
                      <a:r>
                        <a:rPr lang="ru-RU" sz="2000" b="1">
                          <a:effectLst/>
                          <a:latin typeface="Times New Roman" pitchFamily="18" charset="0"/>
                          <a:cs typeface="Times New Roman" pitchFamily="18" charset="0"/>
                        </a:rPr>
                        <a:t>50 и ниже</a:t>
                      </a:r>
                      <a:endParaRPr lang="uk-UA" sz="2000" b="1">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 xmlns:a16="http://schemas.microsoft.com/office/drawing/2014/main" val="2321145162"/>
                  </a:ext>
                </a:extLst>
              </a:tr>
              <a:tr h="466556">
                <a:tc>
                  <a:txBody>
                    <a:bodyPr/>
                    <a:lstStyle/>
                    <a:p>
                      <a:pPr algn="ctr">
                        <a:lnSpc>
                          <a:spcPct val="115000"/>
                        </a:lnSpc>
                        <a:spcAft>
                          <a:spcPts val="0"/>
                        </a:spcAft>
                      </a:pPr>
                      <a:r>
                        <a:rPr lang="ru-RU" sz="2000" b="1">
                          <a:effectLst/>
                          <a:latin typeface="Times New Roman" pitchFamily="18" charset="0"/>
                          <a:cs typeface="Times New Roman" pitchFamily="18" charset="0"/>
                        </a:rPr>
                        <a:t>АД пульсовое мм рт.ст.</a:t>
                      </a:r>
                      <a:endParaRPr lang="uk-UA" sz="2000" b="1">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15000"/>
                        </a:lnSpc>
                        <a:spcAft>
                          <a:spcPts val="0"/>
                        </a:spcAft>
                      </a:pPr>
                      <a:r>
                        <a:rPr lang="ru-RU" sz="2000" b="1" dirty="0">
                          <a:effectLst/>
                          <a:latin typeface="Times New Roman" pitchFamily="18" charset="0"/>
                          <a:cs typeface="Times New Roman" pitchFamily="18" charset="0"/>
                        </a:rPr>
                        <a:t>25-20</a:t>
                      </a:r>
                      <a:endParaRPr lang="uk-UA" sz="2000" b="1"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15000"/>
                        </a:lnSpc>
                        <a:spcAft>
                          <a:spcPts val="0"/>
                        </a:spcAft>
                      </a:pPr>
                      <a:r>
                        <a:rPr lang="ru-RU" sz="2000" b="1">
                          <a:effectLst/>
                          <a:latin typeface="Times New Roman" pitchFamily="18" charset="0"/>
                          <a:cs typeface="Times New Roman" pitchFamily="18" charset="0"/>
                        </a:rPr>
                        <a:t>20 и ниже</a:t>
                      </a:r>
                      <a:endParaRPr lang="uk-UA" sz="2000" b="1">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15000"/>
                        </a:lnSpc>
                        <a:spcAft>
                          <a:spcPts val="0"/>
                        </a:spcAft>
                      </a:pPr>
                      <a:r>
                        <a:rPr lang="ru-RU" sz="2000" b="1">
                          <a:effectLst/>
                          <a:latin typeface="Times New Roman" pitchFamily="18" charset="0"/>
                          <a:cs typeface="Times New Roman" pitchFamily="18" charset="0"/>
                        </a:rPr>
                        <a:t>меньше 20</a:t>
                      </a:r>
                      <a:endParaRPr lang="uk-UA" sz="2000" b="1">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 xmlns:a16="http://schemas.microsoft.com/office/drawing/2014/main" val="4200815372"/>
                  </a:ext>
                </a:extLst>
              </a:tr>
              <a:tr h="466556">
                <a:tc>
                  <a:txBody>
                    <a:bodyPr/>
                    <a:lstStyle/>
                    <a:p>
                      <a:pPr algn="ctr">
                        <a:lnSpc>
                          <a:spcPct val="115000"/>
                        </a:lnSpc>
                        <a:spcAft>
                          <a:spcPts val="0"/>
                        </a:spcAft>
                      </a:pPr>
                      <a:r>
                        <a:rPr lang="ru-RU" sz="2000" b="1">
                          <a:effectLst/>
                          <a:latin typeface="Times New Roman" pitchFamily="18" charset="0"/>
                          <a:cs typeface="Times New Roman" pitchFamily="18" charset="0"/>
                        </a:rPr>
                        <a:t>ЧСС</a:t>
                      </a:r>
                      <a:endParaRPr lang="uk-UA" sz="2000" b="1">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15000"/>
                        </a:lnSpc>
                        <a:spcAft>
                          <a:spcPts val="0"/>
                        </a:spcAft>
                      </a:pPr>
                      <a:r>
                        <a:rPr lang="ru-RU" sz="2000" b="1" dirty="0">
                          <a:effectLst/>
                          <a:latin typeface="Times New Roman" pitchFamily="18" charset="0"/>
                          <a:cs typeface="Times New Roman" pitchFamily="18" charset="0"/>
                        </a:rPr>
                        <a:t>100-110</a:t>
                      </a:r>
                      <a:endParaRPr lang="uk-UA" sz="2000" b="1"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15000"/>
                        </a:lnSpc>
                        <a:spcAft>
                          <a:spcPts val="0"/>
                        </a:spcAft>
                      </a:pPr>
                      <a:r>
                        <a:rPr lang="ru-RU" sz="2000" b="1" dirty="0">
                          <a:effectLst/>
                          <a:latin typeface="Times New Roman" pitchFamily="18" charset="0"/>
                          <a:cs typeface="Times New Roman" pitchFamily="18" charset="0"/>
                        </a:rPr>
                        <a:t>110-120</a:t>
                      </a:r>
                      <a:endParaRPr lang="uk-UA" sz="2000" b="1"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15000"/>
                        </a:lnSpc>
                        <a:spcAft>
                          <a:spcPts val="0"/>
                        </a:spcAft>
                      </a:pPr>
                      <a:r>
                        <a:rPr lang="ru-RU" sz="2000" b="1">
                          <a:effectLst/>
                          <a:latin typeface="Times New Roman" pitchFamily="18" charset="0"/>
                          <a:cs typeface="Times New Roman" pitchFamily="18" charset="0"/>
                        </a:rPr>
                        <a:t>более 120</a:t>
                      </a:r>
                      <a:endParaRPr lang="uk-UA" sz="2000" b="1">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 xmlns:a16="http://schemas.microsoft.com/office/drawing/2014/main" val="1462732562"/>
                  </a:ext>
                </a:extLst>
              </a:tr>
              <a:tr h="466556">
                <a:tc>
                  <a:txBody>
                    <a:bodyPr/>
                    <a:lstStyle/>
                    <a:p>
                      <a:pPr algn="ctr">
                        <a:lnSpc>
                          <a:spcPct val="115000"/>
                        </a:lnSpc>
                        <a:spcAft>
                          <a:spcPts val="0"/>
                        </a:spcAft>
                      </a:pPr>
                      <a:r>
                        <a:rPr lang="ru-RU" sz="2000" b="1">
                          <a:effectLst/>
                          <a:latin typeface="Times New Roman" pitchFamily="18" charset="0"/>
                          <a:cs typeface="Times New Roman" pitchFamily="18" charset="0"/>
                        </a:rPr>
                        <a:t>ЦВД мм вод. ст.</a:t>
                      </a:r>
                      <a:endParaRPr lang="uk-UA" sz="2000" b="1">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15000"/>
                        </a:lnSpc>
                        <a:spcAft>
                          <a:spcPts val="0"/>
                        </a:spcAft>
                      </a:pPr>
                      <a:r>
                        <a:rPr lang="ru-RU" sz="2000" b="1" dirty="0">
                          <a:effectLst/>
                          <a:latin typeface="Times New Roman" pitchFamily="18" charset="0"/>
                          <a:cs typeface="Times New Roman" pitchFamily="18" charset="0"/>
                        </a:rPr>
                        <a:t>Увеличен до 150</a:t>
                      </a:r>
                      <a:endParaRPr lang="uk-UA" sz="2000" b="1"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15000"/>
                        </a:lnSpc>
                        <a:spcAft>
                          <a:spcPts val="0"/>
                        </a:spcAft>
                      </a:pPr>
                      <a:r>
                        <a:rPr lang="ru-RU" sz="2000" b="1" dirty="0">
                          <a:effectLst/>
                          <a:latin typeface="Times New Roman" pitchFamily="18" charset="0"/>
                          <a:cs typeface="Times New Roman" pitchFamily="18" charset="0"/>
                        </a:rPr>
                        <a:t>до 240</a:t>
                      </a:r>
                      <a:endParaRPr lang="uk-UA" sz="2000" b="1"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15000"/>
                        </a:lnSpc>
                        <a:spcAft>
                          <a:spcPts val="0"/>
                        </a:spcAft>
                      </a:pPr>
                      <a:r>
                        <a:rPr lang="ru-RU" sz="2000" b="1">
                          <a:effectLst/>
                          <a:latin typeface="Times New Roman" pitchFamily="18" charset="0"/>
                          <a:cs typeface="Times New Roman" pitchFamily="18" charset="0"/>
                        </a:rPr>
                        <a:t>250 и выше</a:t>
                      </a:r>
                      <a:endParaRPr lang="uk-UA" sz="2000" b="1">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 xmlns:a16="http://schemas.microsoft.com/office/drawing/2014/main" val="2367298358"/>
                  </a:ext>
                </a:extLst>
              </a:tr>
              <a:tr h="466556">
                <a:tc>
                  <a:txBody>
                    <a:bodyPr/>
                    <a:lstStyle/>
                    <a:p>
                      <a:pPr algn="ctr">
                        <a:lnSpc>
                          <a:spcPct val="115000"/>
                        </a:lnSpc>
                        <a:spcAft>
                          <a:spcPts val="0"/>
                        </a:spcAft>
                      </a:pPr>
                      <a:r>
                        <a:rPr lang="ru-RU" sz="2000" b="1">
                          <a:effectLst/>
                          <a:latin typeface="Times New Roman" pitchFamily="18" charset="0"/>
                          <a:cs typeface="Times New Roman" pitchFamily="18" charset="0"/>
                        </a:rPr>
                        <a:t>Диурез мл/ч</a:t>
                      </a:r>
                      <a:endParaRPr lang="uk-UA" sz="2000" b="1">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15000"/>
                        </a:lnSpc>
                        <a:spcAft>
                          <a:spcPts val="0"/>
                        </a:spcAft>
                      </a:pPr>
                      <a:r>
                        <a:rPr lang="ru-RU" sz="2000" b="1">
                          <a:effectLst/>
                          <a:latin typeface="Times New Roman" pitchFamily="18" charset="0"/>
                          <a:cs typeface="Times New Roman" pitchFamily="18" charset="0"/>
                        </a:rPr>
                        <a:t>Снижен до 20</a:t>
                      </a:r>
                      <a:endParaRPr lang="uk-UA" sz="2000" b="1">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15000"/>
                        </a:lnSpc>
                        <a:spcAft>
                          <a:spcPts val="0"/>
                        </a:spcAft>
                      </a:pPr>
                      <a:r>
                        <a:rPr lang="ru-RU" sz="2000" b="1" dirty="0">
                          <a:effectLst/>
                          <a:latin typeface="Times New Roman" pitchFamily="18" charset="0"/>
                          <a:cs typeface="Times New Roman" pitchFamily="18" charset="0"/>
                        </a:rPr>
                        <a:t>20-0</a:t>
                      </a:r>
                      <a:endParaRPr lang="uk-UA" sz="2000" b="1"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15000"/>
                        </a:lnSpc>
                        <a:spcAft>
                          <a:spcPts val="0"/>
                        </a:spcAft>
                      </a:pPr>
                      <a:r>
                        <a:rPr lang="ru-RU" sz="2000" b="1">
                          <a:effectLst/>
                          <a:latin typeface="Times New Roman" pitchFamily="18" charset="0"/>
                          <a:cs typeface="Times New Roman" pitchFamily="18" charset="0"/>
                        </a:rPr>
                        <a:t>0</a:t>
                      </a:r>
                      <a:endParaRPr lang="uk-UA" sz="2000" b="1">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 xmlns:a16="http://schemas.microsoft.com/office/drawing/2014/main" val="531783420"/>
                  </a:ext>
                </a:extLst>
              </a:tr>
              <a:tr h="466556">
                <a:tc>
                  <a:txBody>
                    <a:bodyPr/>
                    <a:lstStyle/>
                    <a:p>
                      <a:pPr algn="ctr">
                        <a:lnSpc>
                          <a:spcPct val="115000"/>
                        </a:lnSpc>
                        <a:spcAft>
                          <a:spcPts val="0"/>
                        </a:spcAft>
                      </a:pPr>
                      <a:r>
                        <a:rPr lang="ru-RU" sz="2000" b="1">
                          <a:effectLst/>
                          <a:latin typeface="Times New Roman" pitchFamily="18" charset="0"/>
                          <a:cs typeface="Times New Roman" pitchFamily="18" charset="0"/>
                        </a:rPr>
                        <a:t>РО</a:t>
                      </a:r>
                      <a:r>
                        <a:rPr lang="ru-RU" sz="2000" b="1" baseline="-25000">
                          <a:effectLst/>
                          <a:latin typeface="Times New Roman" pitchFamily="18" charset="0"/>
                          <a:cs typeface="Times New Roman" pitchFamily="18" charset="0"/>
                        </a:rPr>
                        <a:t>2</a:t>
                      </a:r>
                      <a:r>
                        <a:rPr lang="ru-RU" sz="2000" b="1">
                          <a:effectLst/>
                          <a:latin typeface="Times New Roman" pitchFamily="18" charset="0"/>
                          <a:cs typeface="Times New Roman" pitchFamily="18" charset="0"/>
                        </a:rPr>
                        <a:t> мм рт.ст.</a:t>
                      </a:r>
                      <a:endParaRPr lang="uk-UA" sz="2000" b="1">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15000"/>
                        </a:lnSpc>
                        <a:spcAft>
                          <a:spcPts val="0"/>
                        </a:spcAft>
                      </a:pPr>
                      <a:r>
                        <a:rPr lang="ru-RU" sz="2000" b="1">
                          <a:effectLst/>
                          <a:latin typeface="Times New Roman" pitchFamily="18" charset="0"/>
                          <a:cs typeface="Times New Roman" pitchFamily="18" charset="0"/>
                        </a:rPr>
                        <a:t>Снижено до 60</a:t>
                      </a:r>
                      <a:endParaRPr lang="uk-UA" sz="2000" b="1">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15000"/>
                        </a:lnSpc>
                        <a:spcAft>
                          <a:spcPts val="0"/>
                        </a:spcAft>
                      </a:pPr>
                      <a:r>
                        <a:rPr lang="ru-RU" sz="2000" b="1" dirty="0">
                          <a:effectLst/>
                          <a:latin typeface="Times New Roman" pitchFamily="18" charset="0"/>
                          <a:cs typeface="Times New Roman" pitchFamily="18" charset="0"/>
                        </a:rPr>
                        <a:t>60-55</a:t>
                      </a:r>
                      <a:endParaRPr lang="uk-UA" sz="2000" b="1"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15000"/>
                        </a:lnSpc>
                        <a:spcAft>
                          <a:spcPts val="0"/>
                        </a:spcAft>
                      </a:pPr>
                      <a:r>
                        <a:rPr lang="ru-RU" sz="2000" b="1" dirty="0">
                          <a:effectLst/>
                          <a:latin typeface="Times New Roman" pitchFamily="18" charset="0"/>
                          <a:cs typeface="Times New Roman" pitchFamily="18" charset="0"/>
                        </a:rPr>
                        <a:t>50 и ниже</a:t>
                      </a:r>
                      <a:endParaRPr lang="uk-UA" sz="2000" b="1" dirty="0">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 xmlns:a16="http://schemas.microsoft.com/office/drawing/2014/main" val="3860767151"/>
                  </a:ext>
                </a:extLst>
              </a:tr>
              <a:tr h="962229">
                <a:tc>
                  <a:txBody>
                    <a:bodyPr/>
                    <a:lstStyle/>
                    <a:p>
                      <a:pPr algn="ctr">
                        <a:lnSpc>
                          <a:spcPct val="115000"/>
                        </a:lnSpc>
                        <a:spcAft>
                          <a:spcPts val="0"/>
                        </a:spcAft>
                      </a:pPr>
                      <a:r>
                        <a:rPr lang="ru-RU" sz="2000" b="1">
                          <a:effectLst/>
                          <a:latin typeface="Times New Roman" pitchFamily="18" charset="0"/>
                          <a:cs typeface="Times New Roman" pitchFamily="18" charset="0"/>
                        </a:rPr>
                        <a:t>Продолжительность артериальной гипотензии</a:t>
                      </a:r>
                      <a:endParaRPr lang="uk-UA" sz="2000" b="1">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15000"/>
                        </a:lnSpc>
                        <a:spcAft>
                          <a:spcPts val="0"/>
                        </a:spcAft>
                      </a:pPr>
                      <a:r>
                        <a:rPr lang="ru-RU" sz="2000" b="1">
                          <a:effectLst/>
                          <a:latin typeface="Times New Roman" pitchFamily="18" charset="0"/>
                          <a:cs typeface="Times New Roman" pitchFamily="18" charset="0"/>
                        </a:rPr>
                        <a:t>До 2 часов</a:t>
                      </a:r>
                      <a:endParaRPr lang="uk-UA" sz="2000" b="1">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15000"/>
                        </a:lnSpc>
                        <a:spcAft>
                          <a:spcPts val="0"/>
                        </a:spcAft>
                      </a:pPr>
                      <a:r>
                        <a:rPr lang="ru-RU" sz="2000" b="1" dirty="0">
                          <a:effectLst/>
                          <a:latin typeface="Times New Roman" pitchFamily="18" charset="0"/>
                          <a:cs typeface="Times New Roman" pitchFamily="18" charset="0"/>
                        </a:rPr>
                        <a:t>3-4 часа</a:t>
                      </a:r>
                      <a:endParaRPr lang="uk-UA" sz="2000" b="1"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15000"/>
                        </a:lnSpc>
                        <a:spcAft>
                          <a:spcPts val="0"/>
                        </a:spcAft>
                      </a:pPr>
                      <a:r>
                        <a:rPr lang="ru-RU" sz="2000" b="1" dirty="0">
                          <a:effectLst/>
                          <a:latin typeface="Times New Roman" pitchFamily="18" charset="0"/>
                          <a:cs typeface="Times New Roman" pitchFamily="18" charset="0"/>
                        </a:rPr>
                        <a:t>больше</a:t>
                      </a:r>
                      <a:endParaRPr lang="uk-UA" sz="2000" b="1" dirty="0">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 xmlns:a16="http://schemas.microsoft.com/office/drawing/2014/main" val="1796087063"/>
                  </a:ext>
                </a:extLst>
              </a:tr>
              <a:tr h="962229">
                <a:tc>
                  <a:txBody>
                    <a:bodyPr/>
                    <a:lstStyle/>
                    <a:p>
                      <a:pPr algn="ctr">
                        <a:lnSpc>
                          <a:spcPct val="115000"/>
                        </a:lnSpc>
                        <a:spcAft>
                          <a:spcPts val="0"/>
                        </a:spcAft>
                      </a:pPr>
                      <a:r>
                        <a:rPr lang="ru-RU" sz="2000" b="1">
                          <a:effectLst/>
                          <a:latin typeface="Times New Roman" pitchFamily="18" charset="0"/>
                          <a:cs typeface="Times New Roman" pitchFamily="18" charset="0"/>
                        </a:rPr>
                        <a:t>Реакция на прессорные амины</a:t>
                      </a:r>
                      <a:endParaRPr lang="uk-UA" sz="2000" b="1">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15000"/>
                        </a:lnSpc>
                        <a:spcAft>
                          <a:spcPts val="0"/>
                        </a:spcAft>
                      </a:pPr>
                      <a:r>
                        <a:rPr lang="ru-RU" sz="2000" b="1">
                          <a:effectLst/>
                          <a:latin typeface="Times New Roman" pitchFamily="18" charset="0"/>
                          <a:cs typeface="Times New Roman" pitchFamily="18" charset="0"/>
                        </a:rPr>
                        <a:t>+</a:t>
                      </a:r>
                      <a:endParaRPr lang="uk-UA" sz="2000" b="1">
                        <a:effectLst/>
                        <a:latin typeface="Times New Roman" pitchFamily="18" charset="0"/>
                        <a:cs typeface="Times New Roman" pitchFamily="18" charset="0"/>
                      </a:endParaRPr>
                    </a:p>
                    <a:p>
                      <a:pPr algn="ctr">
                        <a:lnSpc>
                          <a:spcPct val="115000"/>
                        </a:lnSpc>
                        <a:spcAft>
                          <a:spcPts val="0"/>
                        </a:spcAft>
                      </a:pPr>
                      <a:r>
                        <a:rPr lang="ru-RU" sz="2000" b="1">
                          <a:effectLst/>
                          <a:latin typeface="Times New Roman" pitchFamily="18" charset="0"/>
                          <a:cs typeface="Times New Roman" pitchFamily="18" charset="0"/>
                        </a:rPr>
                        <a:t>До 0,01 мг/мин</a:t>
                      </a:r>
                      <a:endParaRPr lang="uk-UA" sz="2000" b="1">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15000"/>
                        </a:lnSpc>
                        <a:spcAft>
                          <a:spcPts val="0"/>
                        </a:spcAft>
                      </a:pPr>
                      <a:r>
                        <a:rPr lang="ru-RU" sz="2000" b="1" dirty="0">
                          <a:effectLst/>
                          <a:latin typeface="Times New Roman" pitchFamily="18" charset="0"/>
                          <a:cs typeface="Times New Roman" pitchFamily="18" charset="0"/>
                        </a:rPr>
                        <a:t>+/-</a:t>
                      </a:r>
                      <a:endParaRPr lang="uk-UA" sz="2000" b="1" dirty="0">
                        <a:effectLst/>
                        <a:latin typeface="Times New Roman" pitchFamily="18" charset="0"/>
                        <a:cs typeface="Times New Roman" pitchFamily="18" charset="0"/>
                      </a:endParaRPr>
                    </a:p>
                    <a:p>
                      <a:pPr algn="ctr">
                        <a:lnSpc>
                          <a:spcPct val="115000"/>
                        </a:lnSpc>
                        <a:spcAft>
                          <a:spcPts val="0"/>
                        </a:spcAft>
                      </a:pPr>
                      <a:r>
                        <a:rPr lang="ru-RU" sz="2000" b="1" dirty="0">
                          <a:effectLst/>
                          <a:latin typeface="Times New Roman" pitchFamily="18" charset="0"/>
                          <a:cs typeface="Times New Roman" pitchFamily="18" charset="0"/>
                        </a:rPr>
                        <a:t>0,01-0,02 мг/мин</a:t>
                      </a:r>
                      <a:endParaRPr lang="uk-UA" sz="2000" b="1" dirty="0">
                        <a:effectLst/>
                        <a:latin typeface="Times New Roman" pitchFamily="18" charset="0"/>
                        <a:ea typeface="Calibri" panose="020F0502020204030204" pitchFamily="34" charset="0"/>
                        <a:cs typeface="Times New Roman" pitchFamily="18" charset="0"/>
                      </a:endParaRPr>
                    </a:p>
                  </a:txBody>
                  <a:tcPr marL="68580" marR="68580" marT="0" marB="0"/>
                </a:tc>
                <a:tc>
                  <a:txBody>
                    <a:bodyPr/>
                    <a:lstStyle/>
                    <a:p>
                      <a:pPr algn="ctr">
                        <a:lnSpc>
                          <a:spcPct val="115000"/>
                        </a:lnSpc>
                        <a:spcAft>
                          <a:spcPts val="0"/>
                        </a:spcAft>
                      </a:pPr>
                      <a:r>
                        <a:rPr lang="ru-RU" sz="2000" b="1" dirty="0">
                          <a:effectLst/>
                          <a:latin typeface="Times New Roman" pitchFamily="18" charset="0"/>
                          <a:cs typeface="Times New Roman" pitchFamily="18" charset="0"/>
                        </a:rPr>
                        <a:t>-</a:t>
                      </a:r>
                      <a:endParaRPr lang="uk-UA" sz="2000" b="1" dirty="0">
                        <a:effectLst/>
                        <a:latin typeface="Times New Roman" pitchFamily="18" charset="0"/>
                        <a:cs typeface="Times New Roman" pitchFamily="18" charset="0"/>
                      </a:endParaRPr>
                    </a:p>
                    <a:p>
                      <a:pPr algn="ctr">
                        <a:lnSpc>
                          <a:spcPct val="115000"/>
                        </a:lnSpc>
                        <a:spcAft>
                          <a:spcPts val="0"/>
                        </a:spcAft>
                      </a:pPr>
                      <a:r>
                        <a:rPr lang="ru-RU" sz="2000" b="1" dirty="0">
                          <a:effectLst/>
                          <a:latin typeface="Times New Roman" pitchFamily="18" charset="0"/>
                          <a:cs typeface="Times New Roman" pitchFamily="18" charset="0"/>
                        </a:rPr>
                        <a:t>До 0,03 мг/мин</a:t>
                      </a:r>
                      <a:endParaRPr lang="uk-UA" sz="2000" b="1" dirty="0">
                        <a:effectLst/>
                        <a:latin typeface="Times New Roman" pitchFamily="18" charset="0"/>
                        <a:ea typeface="Calibri" panose="020F0502020204030204" pitchFamily="34" charset="0"/>
                        <a:cs typeface="Times New Roman" pitchFamily="18" charset="0"/>
                      </a:endParaRPr>
                    </a:p>
                  </a:txBody>
                  <a:tcPr marL="68580" marR="68580" marT="0" marB="0"/>
                </a:tc>
                <a:extLst>
                  <a:ext uri="{0D108BD9-81ED-4DB2-BD59-A6C34878D82A}">
                    <a16:rowId xmlns="" xmlns:a16="http://schemas.microsoft.com/office/drawing/2014/main" val="2189041127"/>
                  </a:ext>
                </a:extLst>
              </a:tr>
            </a:tbl>
          </a:graphicData>
        </a:graphic>
      </p:graphicFrame>
    </p:spTree>
    <p:extLst>
      <p:ext uri="{BB962C8B-B14F-4D97-AF65-F5344CB8AC3E}">
        <p14:creationId xmlns="" xmlns:p14="http://schemas.microsoft.com/office/powerpoint/2010/main" val="27773778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 xmlns:a16="http://schemas.microsoft.com/office/drawing/2014/main" id="{AB28117C-1084-4091-8DBA-DDC181AA5D47}"/>
              </a:ext>
            </a:extLst>
          </p:cNvPr>
          <p:cNvSpPr>
            <a:spLocks noGrp="1"/>
          </p:cNvSpPr>
          <p:nvPr>
            <p:ph idx="1"/>
          </p:nvPr>
        </p:nvSpPr>
        <p:spPr>
          <a:xfrm>
            <a:off x="2955235" y="1600201"/>
            <a:ext cx="8951056" cy="4525963"/>
          </a:xfrm>
        </p:spPr>
        <p:txBody>
          <a:bodyPr/>
          <a:lstStyle/>
          <a:p>
            <a:endParaRPr lang="uk-UA" dirty="0"/>
          </a:p>
        </p:txBody>
      </p:sp>
      <p:sp>
        <p:nvSpPr>
          <p:cNvPr id="7" name="Прямоугольник 6">
            <a:extLst>
              <a:ext uri="{FF2B5EF4-FFF2-40B4-BE49-F238E27FC236}">
                <a16:creationId xmlns="" xmlns:a16="http://schemas.microsoft.com/office/drawing/2014/main" id="{1C5CEC2B-203C-42ED-963B-8DD78185514F}"/>
              </a:ext>
            </a:extLst>
          </p:cNvPr>
          <p:cNvSpPr/>
          <p:nvPr/>
        </p:nvSpPr>
        <p:spPr>
          <a:xfrm>
            <a:off x="0" y="0"/>
            <a:ext cx="12192000" cy="6858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ctr">
              <a:lnSpc>
                <a:spcPct val="115000"/>
              </a:lnSpc>
              <a:spcAft>
                <a:spcPts val="0"/>
              </a:spcAft>
            </a:pPr>
            <a:r>
              <a:rPr lang="ru-RU"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Показания.</a:t>
            </a:r>
            <a:endParaRPr lang="uk-UA"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Отравления солями тяжелых металлов и некоторыми металлоидами, блокирующими сульфгидрильные группировки клеточных ферментов:</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Препаратами ртути</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Мышьяка</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Золота</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Сердечными гликозидами</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Метгемоглобинобразующими</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Гепатотропными</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ядами.</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Предупреждение и купирование алкогольного делирия.</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450215" algn="ctr">
              <a:lnSpc>
                <a:spcPct val="115000"/>
              </a:lnSpc>
              <a:spcAft>
                <a:spcPts val="0"/>
              </a:spcAft>
            </a:pPr>
            <a:r>
              <a:rPr lang="ru-RU"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Противопоказания</a:t>
            </a:r>
            <a:endParaRPr lang="uk-UA"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Отравления веществами, содержащими</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Свинец</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Марганец</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Железо</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Уран</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Кадмий</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Селен</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Плутоний</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Таллий.</a:t>
            </a:r>
            <a:endParaRPr lang="uk-UA"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Заголовок 8">
            <a:extLst>
              <a:ext uri="{FF2B5EF4-FFF2-40B4-BE49-F238E27FC236}">
                <a16:creationId xmlns="" xmlns:a16="http://schemas.microsoft.com/office/drawing/2014/main" id="{DE8618B5-0124-466A-A0EF-637DC622C9A2}"/>
              </a:ext>
            </a:extLst>
          </p:cNvPr>
          <p:cNvSpPr>
            <a:spLocks noGrp="1"/>
          </p:cNvSpPr>
          <p:nvPr>
            <p:ph type="title"/>
          </p:nvPr>
        </p:nvSpPr>
        <p:spPr>
          <a:xfrm>
            <a:off x="7712765" y="1811890"/>
            <a:ext cx="4193526" cy="1143000"/>
          </a:xfrm>
        </p:spPr>
        <p:txBody>
          <a:bodyPr/>
          <a:lstStyle/>
          <a:p>
            <a:pPr algn="ctr"/>
            <a:r>
              <a:rPr lang="ru-RU" dirty="0" err="1">
                <a:solidFill>
                  <a:srgbClr val="FF0000"/>
                </a:solidFill>
                <a:effectLst/>
              </a:rPr>
              <a:t>Унитиол</a:t>
            </a:r>
            <a:r>
              <a:rPr lang="ru-RU" dirty="0">
                <a:solidFill>
                  <a:srgbClr val="FF0000"/>
                </a:solidFill>
                <a:effectLst/>
              </a:rPr>
              <a:t> 5%</a:t>
            </a:r>
            <a:r>
              <a:rPr lang="uk-UA" dirty="0">
                <a:effectLst/>
              </a:rPr>
              <a:t/>
            </a:r>
            <a:br>
              <a:rPr lang="uk-UA" dirty="0">
                <a:effectLst/>
              </a:rPr>
            </a:br>
            <a:endParaRPr lang="uk-UA" dirty="0"/>
          </a:p>
        </p:txBody>
      </p:sp>
    </p:spTree>
    <p:extLst>
      <p:ext uri="{BB962C8B-B14F-4D97-AF65-F5344CB8AC3E}">
        <p14:creationId xmlns="" xmlns:p14="http://schemas.microsoft.com/office/powerpoint/2010/main" val="42317127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8C16A19C-87B1-46F6-B006-0A4F77E5A578}"/>
              </a:ext>
            </a:extLst>
          </p:cNvPr>
          <p:cNvSpPr>
            <a:spLocks noGrp="1"/>
          </p:cNvSpPr>
          <p:nvPr>
            <p:ph idx="1"/>
          </p:nvPr>
        </p:nvSpPr>
        <p:spPr>
          <a:xfrm>
            <a:off x="0" y="0"/>
            <a:ext cx="12192000" cy="6857999"/>
          </a:xfrm>
        </p:spPr>
        <p:txBody>
          <a:bodyPr/>
          <a:lstStyle/>
          <a:p>
            <a:endParaRPr lang="uk-UA" dirty="0"/>
          </a:p>
        </p:txBody>
      </p:sp>
      <p:sp>
        <p:nvSpPr>
          <p:cNvPr id="4" name="Прямоугольник 3">
            <a:extLst>
              <a:ext uri="{FF2B5EF4-FFF2-40B4-BE49-F238E27FC236}">
                <a16:creationId xmlns="" xmlns:a16="http://schemas.microsoft.com/office/drawing/2014/main" id="{3A537DC1-1C50-48AB-8C03-CA6E3BD743D7}"/>
              </a:ext>
            </a:extLst>
          </p:cNvPr>
          <p:cNvSpPr/>
          <p:nvPr/>
        </p:nvSpPr>
        <p:spPr>
          <a:xfrm>
            <a:off x="0" y="-92765"/>
            <a:ext cx="12192000" cy="71362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Применение:</a:t>
            </a:r>
          </a:p>
          <a:p>
            <a:pPr indent="450215" algn="ctr">
              <a:lnSpc>
                <a:spcPct val="115000"/>
              </a:lnSpc>
              <a:spcAft>
                <a:spcPts val="0"/>
              </a:spcAft>
            </a:pPr>
            <a:endParaRPr lang="uk-UA"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Унитиол</a:t>
            </a: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 раствор 1 мл внутримышечно на каждые 10 кг массы тела больного:</a:t>
            </a:r>
            <a:endParaRPr lang="uk-UA" sz="2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сутки: 3 - 4 раза</a:t>
            </a:r>
            <a:endParaRPr lang="uk-UA" sz="2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сутки: 2-3 раза</a:t>
            </a:r>
            <a:endParaRPr lang="uk-UA" sz="2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Следующие 5 суток - 1 -2 раза.</a:t>
            </a:r>
            <a:endParaRPr lang="uk-UA" sz="2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При тяжелых отравлениях - внутривенно до 120-150 мл в сутки.</a:t>
            </a:r>
          </a:p>
          <a:p>
            <a:pPr indent="450215" algn="just">
              <a:lnSpc>
                <a:spcPct val="115000"/>
              </a:lnSpc>
              <a:spcAft>
                <a:spcPts val="0"/>
              </a:spcAft>
            </a:pPr>
            <a:endParaRPr lang="uk-UA" sz="2400" dirty="0">
              <a:latin typeface="Calibri" panose="020F0502020204030204" pitchFamily="34" charset="0"/>
              <a:ea typeface="Calibri" panose="020F0502020204030204" pitchFamily="34" charset="0"/>
              <a:cs typeface="Times New Roman" panose="02020603050405020304" pitchFamily="18" charset="0"/>
            </a:endParaRPr>
          </a:p>
          <a:p>
            <a:pPr indent="450215" algn="ctr">
              <a:lnSpc>
                <a:spcPct val="115000"/>
              </a:lnSpc>
              <a:spcAft>
                <a:spcPts val="0"/>
              </a:spcAft>
            </a:pPr>
            <a:r>
              <a:rPr lang="ru-RU"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Побочные эффекты:</a:t>
            </a:r>
          </a:p>
          <a:p>
            <a:pPr indent="450215" algn="ctr">
              <a:lnSpc>
                <a:spcPct val="115000"/>
              </a:lnSpc>
              <a:spcAft>
                <a:spcPts val="0"/>
              </a:spcAft>
            </a:pPr>
            <a:endParaRPr lang="uk-UA"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ru-RU" sz="2400" dirty="0">
                <a:solidFill>
                  <a:srgbClr val="000000"/>
                </a:solidFill>
                <a:latin typeface="Times New Roman" panose="02020603050405020304" pitchFamily="18" charset="0"/>
                <a:ea typeface="Calibri" panose="020F0502020204030204" pitchFamily="34" charset="0"/>
              </a:rPr>
              <a:t>Бледность, саливация, тошнота, рвота, головокружение, головная боль, тахикардия, повышение артериального давления, боль в животе</a:t>
            </a:r>
            <a:endParaRPr lang="uk-UA" sz="2400" dirty="0"/>
          </a:p>
          <a:p>
            <a:r>
              <a:rPr lang="ru-RU" sz="2400" dirty="0"/>
              <a:t>Бледность, саливация, тошнота, рвота, головокружение, головная боль, тахикардия, повышение артериального давления, боль в животе</a:t>
            </a:r>
            <a:endParaRPr lang="uk-UA" sz="2400" dirty="0"/>
          </a:p>
        </p:txBody>
      </p:sp>
    </p:spTree>
    <p:extLst>
      <p:ext uri="{BB962C8B-B14F-4D97-AF65-F5344CB8AC3E}">
        <p14:creationId xmlns="" xmlns:p14="http://schemas.microsoft.com/office/powerpoint/2010/main" val="8249993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966D39F3-D1DD-4C1A-B99E-0159EE60247C}"/>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ctr">
              <a:lnSpc>
                <a:spcPct val="115000"/>
              </a:lnSpc>
              <a:spcAft>
                <a:spcPts val="0"/>
              </a:spcAft>
            </a:pPr>
            <a:r>
              <a:rPr lang="ru-RU"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Показан при отравлениях:</a:t>
            </a:r>
            <a:endParaRPr lang="uk-UA"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810260" indent="450215" algn="just">
              <a:lnSpc>
                <a:spcPct val="115000"/>
              </a:lnSpc>
              <a:spcAft>
                <a:spcPts val="0"/>
              </a:spcAft>
            </a:pP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Соединениями свинца,</a:t>
            </a:r>
            <a:endParaRPr lang="uk-UA" sz="2400" dirty="0">
              <a:latin typeface="Calibri" panose="020F0502020204030204" pitchFamily="34" charset="0"/>
              <a:ea typeface="Calibri" panose="020F0502020204030204" pitchFamily="34" charset="0"/>
              <a:cs typeface="Times New Roman" panose="02020603050405020304" pitchFamily="18" charset="0"/>
            </a:endParaRPr>
          </a:p>
          <a:p>
            <a:pPr marL="810260" indent="450215" algn="just">
              <a:lnSpc>
                <a:spcPct val="115000"/>
              </a:lnSpc>
              <a:spcAft>
                <a:spcPts val="0"/>
              </a:spcAft>
            </a:pP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Ртути,</a:t>
            </a:r>
            <a:endParaRPr lang="uk-UA" sz="2400" dirty="0">
              <a:latin typeface="Calibri" panose="020F0502020204030204" pitchFamily="34" charset="0"/>
              <a:ea typeface="Calibri" panose="020F0502020204030204" pitchFamily="34" charset="0"/>
              <a:cs typeface="Times New Roman" panose="02020603050405020304" pitchFamily="18" charset="0"/>
            </a:endParaRPr>
          </a:p>
          <a:p>
            <a:pPr marL="810260" indent="450215" algn="just">
              <a:lnSpc>
                <a:spcPct val="115000"/>
              </a:lnSpc>
              <a:spcAft>
                <a:spcPts val="0"/>
              </a:spcAft>
            </a:pP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Мышьяка,</a:t>
            </a:r>
            <a:endParaRPr lang="uk-UA" sz="2400" dirty="0">
              <a:latin typeface="Calibri" panose="020F0502020204030204" pitchFamily="34" charset="0"/>
              <a:ea typeface="Calibri" panose="020F0502020204030204" pitchFamily="34" charset="0"/>
              <a:cs typeface="Times New Roman" panose="02020603050405020304" pitchFamily="18" charset="0"/>
            </a:endParaRPr>
          </a:p>
          <a:p>
            <a:pPr marL="810260" indent="450215" algn="just">
              <a:lnSpc>
                <a:spcPct val="115000"/>
              </a:lnSpc>
              <a:spcAft>
                <a:spcPts val="0"/>
              </a:spcAft>
            </a:pP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Йода,</a:t>
            </a:r>
            <a:endParaRPr lang="uk-UA" sz="2400" dirty="0">
              <a:latin typeface="Calibri" panose="020F0502020204030204" pitchFamily="34" charset="0"/>
              <a:ea typeface="Calibri" panose="020F0502020204030204" pitchFamily="34" charset="0"/>
              <a:cs typeface="Times New Roman" panose="02020603050405020304" pitchFamily="18" charset="0"/>
            </a:endParaRPr>
          </a:p>
          <a:p>
            <a:pPr marL="810260" indent="450215" algn="just">
              <a:lnSpc>
                <a:spcPct val="115000"/>
              </a:lnSpc>
              <a:spcAft>
                <a:spcPts val="0"/>
              </a:spcAft>
            </a:pP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Брома,</a:t>
            </a:r>
            <a:endParaRPr lang="uk-UA" sz="2400" dirty="0">
              <a:latin typeface="Calibri" panose="020F0502020204030204" pitchFamily="34" charset="0"/>
              <a:ea typeface="Calibri" panose="020F0502020204030204" pitchFamily="34" charset="0"/>
              <a:cs typeface="Times New Roman" panose="02020603050405020304" pitchFamily="18" charset="0"/>
            </a:endParaRPr>
          </a:p>
          <a:p>
            <a:pPr marL="810260" indent="450215" algn="just">
              <a:lnSpc>
                <a:spcPct val="115000"/>
              </a:lnSpc>
              <a:spcAft>
                <a:spcPts val="0"/>
              </a:spcAft>
            </a:pP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Фосфора,</a:t>
            </a:r>
            <a:endParaRPr lang="uk-UA" sz="2400" dirty="0">
              <a:latin typeface="Calibri" panose="020F0502020204030204" pitchFamily="34" charset="0"/>
              <a:ea typeface="Calibri" panose="020F0502020204030204" pitchFamily="34" charset="0"/>
              <a:cs typeface="Times New Roman" panose="02020603050405020304" pitchFamily="18" charset="0"/>
            </a:endParaRPr>
          </a:p>
          <a:p>
            <a:pPr marL="810260" indent="450215" algn="just">
              <a:lnSpc>
                <a:spcPct val="115000"/>
              </a:lnSpc>
              <a:spcAft>
                <a:spcPts val="0"/>
              </a:spcAft>
            </a:pP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Талия,</a:t>
            </a:r>
            <a:endParaRPr lang="uk-UA" sz="2400" dirty="0">
              <a:latin typeface="Calibri" panose="020F0502020204030204" pitchFamily="34" charset="0"/>
              <a:ea typeface="Calibri" panose="020F0502020204030204" pitchFamily="34" charset="0"/>
              <a:cs typeface="Times New Roman" panose="02020603050405020304" pitchFamily="18" charset="0"/>
            </a:endParaRPr>
          </a:p>
          <a:p>
            <a:pPr marL="810260" indent="450215" algn="just">
              <a:lnSpc>
                <a:spcPct val="115000"/>
              </a:lnSpc>
              <a:spcAft>
                <a:spcPts val="0"/>
              </a:spcAft>
            </a:pP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Фтора, с которыми образует нетоксичные сульфиты.</a:t>
            </a:r>
            <a:endParaRPr lang="uk-UA" sz="2400" dirty="0">
              <a:latin typeface="Calibri" panose="020F0502020204030204" pitchFamily="34" charset="0"/>
              <a:ea typeface="Calibri" panose="020F0502020204030204" pitchFamily="34" charset="0"/>
              <a:cs typeface="Times New Roman" panose="02020603050405020304" pitchFamily="18" charset="0"/>
            </a:endParaRPr>
          </a:p>
          <a:p>
            <a:pPr indent="450215" algn="ctr">
              <a:lnSpc>
                <a:spcPct val="115000"/>
              </a:lnSpc>
              <a:spcAft>
                <a:spcPts val="0"/>
              </a:spcAft>
            </a:pPr>
            <a:r>
              <a:rPr lang="ru-RU"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Применение:</a:t>
            </a:r>
            <a:r>
              <a:rPr lang="ru-RU"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indent="450215" algn="just">
              <a:lnSpc>
                <a:spcPct val="115000"/>
              </a:lnSpc>
              <a:spcAft>
                <a:spcPts val="0"/>
              </a:spcAft>
            </a:pPr>
            <a:r>
              <a:rPr lang="ru-RU"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- 30% раствор тиосульфата натрия вводится внутривенно по 30-50 мл, до 150-200 мл в сутки</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uk-UA"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Заголовок 1">
            <a:extLst>
              <a:ext uri="{FF2B5EF4-FFF2-40B4-BE49-F238E27FC236}">
                <a16:creationId xmlns="" xmlns:a16="http://schemas.microsoft.com/office/drawing/2014/main" id="{1B2AFC05-9BD2-4C9D-9F88-54B51946D233}"/>
              </a:ext>
            </a:extLst>
          </p:cNvPr>
          <p:cNvSpPr>
            <a:spLocks noGrp="1"/>
          </p:cNvSpPr>
          <p:nvPr>
            <p:ph type="title"/>
          </p:nvPr>
        </p:nvSpPr>
        <p:spPr>
          <a:xfrm>
            <a:off x="6771861" y="2010673"/>
            <a:ext cx="5221356" cy="1143000"/>
          </a:xfrm>
        </p:spPr>
        <p:txBody>
          <a:bodyPr/>
          <a:lstStyle/>
          <a:p>
            <a:pPr algn="ctr"/>
            <a:r>
              <a:rPr lang="ru-RU" dirty="0">
                <a:solidFill>
                  <a:srgbClr val="FF0000"/>
                </a:solidFill>
                <a:effectLst/>
              </a:rPr>
              <a:t>Тиосульфат натрия 30% раствор.</a:t>
            </a:r>
            <a:r>
              <a:rPr lang="uk-UA" dirty="0">
                <a:solidFill>
                  <a:srgbClr val="FF0000"/>
                </a:solidFill>
                <a:effectLst/>
              </a:rPr>
              <a:t/>
            </a:r>
            <a:br>
              <a:rPr lang="uk-UA" dirty="0">
                <a:solidFill>
                  <a:srgbClr val="FF0000"/>
                </a:solidFill>
                <a:effectLst/>
              </a:rPr>
            </a:br>
            <a:endParaRPr lang="uk-UA" dirty="0">
              <a:solidFill>
                <a:srgbClr val="FF0000"/>
              </a:solidFill>
            </a:endParaRPr>
          </a:p>
        </p:txBody>
      </p:sp>
    </p:spTree>
    <p:extLst>
      <p:ext uri="{BB962C8B-B14F-4D97-AF65-F5344CB8AC3E}">
        <p14:creationId xmlns="" xmlns:p14="http://schemas.microsoft.com/office/powerpoint/2010/main" val="7822976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a:extLst>
              <a:ext uri="{FF2B5EF4-FFF2-40B4-BE49-F238E27FC236}">
                <a16:creationId xmlns="" xmlns:a16="http://schemas.microsoft.com/office/drawing/2014/main" id="{8E8C9C1B-6F4C-4E9F-A037-77A1A102248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5" name="Заголовок 1">
            <a:extLst>
              <a:ext uri="{FF2B5EF4-FFF2-40B4-BE49-F238E27FC236}">
                <a16:creationId xmlns="" xmlns:a16="http://schemas.microsoft.com/office/drawing/2014/main" id="{D3686F24-4FEE-4381-9784-87DA09B47F87}"/>
              </a:ext>
            </a:extLst>
          </p:cNvPr>
          <p:cNvSpPr txBox="1">
            <a:spLocks/>
          </p:cNvSpPr>
          <p:nvPr/>
        </p:nvSpPr>
        <p:spPr>
          <a:xfrm>
            <a:off x="1669774" y="768627"/>
            <a:ext cx="9803918" cy="5128590"/>
          </a:xfrm>
          <a:prstGeom prst="rect">
            <a:avLst/>
          </a:prstGeom>
        </p:spPr>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lvl1pPr algn="l" defTabSz="914400" rtl="0" eaLnBrk="1" latinLnBrk="0" hangingPunct="1">
              <a:spcBef>
                <a:spcPct val="0"/>
              </a:spcBef>
              <a:buNone/>
              <a:defRPr sz="3700" b="1" kern="1200" cap="none" spc="0">
                <a:ln w="11430">
                  <a:solidFill>
                    <a:schemeClr val="tx1"/>
                  </a:solidFill>
                </a:ln>
                <a:solidFill>
                  <a:srgbClr val="0033CC"/>
                </a:solidFill>
                <a:effectLst>
                  <a:outerShdw blurRad="80000" dist="40000" dir="5040000" algn="tl">
                    <a:srgbClr val="000000">
                      <a:alpha val="30000"/>
                    </a:srgbClr>
                  </a:outerShdw>
                </a:effectLst>
                <a:latin typeface="Candara" pitchFamily="34" charset="0"/>
                <a:ea typeface="+mj-ea"/>
                <a:cs typeface="+mj-cs"/>
              </a:defRPr>
            </a:lvl1pPr>
          </a:lstStyle>
          <a:p>
            <a:pPr algn="ctr"/>
            <a:r>
              <a:rPr lang="uk-UA" altLang="uk-UA" sz="9600" i="1" dirty="0" err="1">
                <a:solidFill>
                  <a:schemeClr val="accent6"/>
                </a:solidFill>
                <a:latin typeface="Times New Roman" panose="02020603050405020304" pitchFamily="18" charset="0"/>
                <a:cs typeface="Times New Roman" panose="02020603050405020304" pitchFamily="18" charset="0"/>
              </a:rPr>
              <a:t>Благодарю</a:t>
            </a:r>
            <a:r>
              <a:rPr lang="uk-UA" altLang="uk-UA" sz="9600" i="1" dirty="0">
                <a:solidFill>
                  <a:schemeClr val="accent6"/>
                </a:solidFill>
                <a:latin typeface="Times New Roman" panose="02020603050405020304" pitchFamily="18" charset="0"/>
                <a:cs typeface="Times New Roman" panose="02020603050405020304" pitchFamily="18" charset="0"/>
              </a:rPr>
              <a:t> за </a:t>
            </a:r>
            <a:r>
              <a:rPr lang="uk-UA" altLang="uk-UA" sz="9600" i="1" dirty="0" err="1">
                <a:solidFill>
                  <a:schemeClr val="accent6"/>
                </a:solidFill>
                <a:latin typeface="Times New Roman" panose="02020603050405020304" pitchFamily="18" charset="0"/>
                <a:cs typeface="Times New Roman" panose="02020603050405020304" pitchFamily="18" charset="0"/>
              </a:rPr>
              <a:t>внимание</a:t>
            </a:r>
            <a:r>
              <a:rPr lang="uk-UA" altLang="uk-UA" sz="9600" i="1" dirty="0">
                <a:solidFill>
                  <a:schemeClr val="accent6"/>
                </a:solidFill>
                <a:latin typeface="Times New Roman" panose="02020603050405020304" pitchFamily="18" charset="0"/>
                <a:cs typeface="Times New Roman" panose="02020603050405020304" pitchFamily="18" charset="0"/>
              </a:rPr>
              <a:t>!</a:t>
            </a:r>
            <a:endParaRPr lang="uk-UA" altLang="uk-UA" sz="9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84797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D1BBC17-C46B-4450-BB20-3B1BF899016E}"/>
              </a:ext>
            </a:extLst>
          </p:cNvPr>
          <p:cNvSpPr>
            <a:spLocks noGrp="1"/>
          </p:cNvSpPr>
          <p:nvPr>
            <p:ph type="title"/>
          </p:nvPr>
        </p:nvSpPr>
        <p:spPr>
          <a:xfrm>
            <a:off x="3582701" y="0"/>
            <a:ext cx="8609299" cy="1339403"/>
          </a:xfrm>
        </p:spPr>
        <p:txBody>
          <a:bodyPr/>
          <a:lstStyle/>
          <a:p>
            <a:pPr algn="ctr"/>
            <a:r>
              <a:rPr lang="ru-RU" sz="3200" dirty="0">
                <a:solidFill>
                  <a:srgbClr val="FF0000"/>
                </a:solidFill>
                <a:effectLst/>
              </a:rPr>
              <a:t>План обследования больного</a:t>
            </a:r>
            <a:r>
              <a:rPr lang="uk-UA" sz="3200" dirty="0">
                <a:solidFill>
                  <a:srgbClr val="FF0000"/>
                </a:solidFill>
                <a:effectLst/>
              </a:rPr>
              <a:t/>
            </a:r>
            <a:br>
              <a:rPr lang="uk-UA" sz="3200" dirty="0">
                <a:solidFill>
                  <a:srgbClr val="FF0000"/>
                </a:solidFill>
                <a:effectLst/>
              </a:rPr>
            </a:br>
            <a:r>
              <a:rPr lang="ru-RU" sz="3200" dirty="0">
                <a:solidFill>
                  <a:srgbClr val="FF0000"/>
                </a:solidFill>
                <a:effectLst/>
              </a:rPr>
              <a:t>(рекомендации проф. Г.В. Дзяка, 2002)</a:t>
            </a:r>
            <a:r>
              <a:rPr lang="uk-UA" dirty="0"/>
              <a:t/>
            </a:r>
            <a:br>
              <a:rPr lang="uk-UA" dirty="0"/>
            </a:br>
            <a:endParaRPr lang="uk-UA" dirty="0"/>
          </a:p>
        </p:txBody>
      </p:sp>
      <p:sp>
        <p:nvSpPr>
          <p:cNvPr id="3" name="Объект 2">
            <a:extLst>
              <a:ext uri="{FF2B5EF4-FFF2-40B4-BE49-F238E27FC236}">
                <a16:creationId xmlns="" xmlns:a16="http://schemas.microsoft.com/office/drawing/2014/main" id="{A2762C24-5A9A-4287-A9F1-08BD60EC3BB0}"/>
              </a:ext>
            </a:extLst>
          </p:cNvPr>
          <p:cNvSpPr>
            <a:spLocks noGrp="1"/>
          </p:cNvSpPr>
          <p:nvPr>
            <p:ph idx="1"/>
          </p:nvPr>
        </p:nvSpPr>
        <p:spPr>
          <a:xfrm>
            <a:off x="759854" y="798491"/>
            <a:ext cx="11432146" cy="6059510"/>
          </a:xfrm>
        </p:spPr>
        <p:txBody>
          <a:bodyPr>
            <a:normAutofit fontScale="55000" lnSpcReduction="20000"/>
          </a:bodyPr>
          <a:lstStyle/>
          <a:p>
            <a:pPr marL="0" indent="0" algn="r">
              <a:buNone/>
            </a:pPr>
            <a:r>
              <a:rPr lang="ru-RU" sz="3300" dirty="0"/>
              <a:t>                                           </a:t>
            </a:r>
          </a:p>
          <a:p>
            <a:pPr marL="0" indent="0" algn="r">
              <a:buNone/>
            </a:pPr>
            <a:r>
              <a:rPr lang="ru-RU" sz="3300" dirty="0"/>
              <a:t>     </a:t>
            </a:r>
            <a:r>
              <a:rPr lang="ru-RU" sz="3300" b="1" dirty="0">
                <a:latin typeface="Times New Roman" pitchFamily="18" charset="0"/>
                <a:cs typeface="Times New Roman" pitchFamily="18" charset="0"/>
              </a:rPr>
              <a:t>1. Анамнез и </a:t>
            </a:r>
            <a:r>
              <a:rPr lang="ru-RU" sz="3300" b="1" dirty="0" err="1">
                <a:latin typeface="Times New Roman" pitchFamily="18" charset="0"/>
                <a:cs typeface="Times New Roman" pitchFamily="18" charset="0"/>
              </a:rPr>
              <a:t>физикальное</a:t>
            </a:r>
            <a:r>
              <a:rPr lang="ru-RU" sz="3300" b="1" dirty="0">
                <a:latin typeface="Times New Roman" pitchFamily="18" charset="0"/>
                <a:cs typeface="Times New Roman" pitchFamily="18" charset="0"/>
              </a:rPr>
              <a:t> обследование.</a:t>
            </a:r>
            <a:endParaRPr lang="uk-UA" sz="3300" b="1" dirty="0">
              <a:latin typeface="Times New Roman" pitchFamily="18" charset="0"/>
              <a:cs typeface="Times New Roman" pitchFamily="18" charset="0"/>
            </a:endParaRPr>
          </a:p>
          <a:p>
            <a:pPr marL="0" indent="0" algn="r">
              <a:buNone/>
            </a:pPr>
            <a:r>
              <a:rPr lang="ru-RU" sz="3300" b="1" dirty="0">
                <a:latin typeface="Times New Roman" pitchFamily="18" charset="0"/>
                <a:cs typeface="Times New Roman" pitchFamily="18" charset="0"/>
              </a:rPr>
              <a:t>                                  2. Регистрация ЭКГ в 12-ти отведениях и дополнительных правосторонних отведениях V3R-V5R.</a:t>
            </a:r>
            <a:endParaRPr lang="uk-UA" sz="3300" b="1" dirty="0">
              <a:latin typeface="Times New Roman" pitchFamily="18" charset="0"/>
              <a:cs typeface="Times New Roman" pitchFamily="18" charset="0"/>
            </a:endParaRPr>
          </a:p>
          <a:p>
            <a:pPr marL="0" indent="0" algn="r">
              <a:buNone/>
            </a:pPr>
            <a:r>
              <a:rPr lang="ru-RU" sz="3300" b="1" dirty="0">
                <a:latin typeface="Times New Roman" pitchFamily="18" charset="0"/>
                <a:cs typeface="Times New Roman" pitchFamily="18" charset="0"/>
              </a:rPr>
              <a:t>          </a:t>
            </a:r>
            <a:r>
              <a:rPr lang="ru-RU" sz="3300" b="1" dirty="0" smtClean="0">
                <a:latin typeface="Times New Roman" pitchFamily="18" charset="0"/>
                <a:cs typeface="Times New Roman" pitchFamily="18" charset="0"/>
              </a:rPr>
              <a:t> </a:t>
            </a:r>
            <a:r>
              <a:rPr lang="ru-RU" sz="3300" b="1" dirty="0">
                <a:latin typeface="Times New Roman" pitchFamily="18" charset="0"/>
                <a:cs typeface="Times New Roman" pitchFamily="18" charset="0"/>
              </a:rPr>
              <a:t>3. Постоянный мониторинг ЭКГ.</a:t>
            </a:r>
            <a:endParaRPr lang="uk-UA" sz="3300" b="1" dirty="0">
              <a:latin typeface="Times New Roman" pitchFamily="18" charset="0"/>
              <a:cs typeface="Times New Roman" pitchFamily="18" charset="0"/>
            </a:endParaRPr>
          </a:p>
          <a:p>
            <a:pPr marL="0" indent="0" algn="r">
              <a:buNone/>
            </a:pPr>
            <a:r>
              <a:rPr lang="ru-RU" sz="3300" b="1" dirty="0">
                <a:latin typeface="Times New Roman" pitchFamily="18" charset="0"/>
                <a:cs typeface="Times New Roman" pitchFamily="18" charset="0"/>
              </a:rPr>
              <a:t>                       4. Лабораторные данные в пределах стационара:</a:t>
            </a:r>
            <a:endParaRPr lang="uk-UA" sz="3300" b="1" dirty="0">
              <a:latin typeface="Times New Roman" pitchFamily="18" charset="0"/>
              <a:cs typeface="Times New Roman" pitchFamily="18" charset="0"/>
            </a:endParaRPr>
          </a:p>
          <a:p>
            <a:pPr marL="0" indent="0" algn="r">
              <a:buNone/>
            </a:pPr>
            <a:r>
              <a:rPr lang="ru-RU" sz="3300" b="1" dirty="0">
                <a:latin typeface="Times New Roman" pitchFamily="18" charset="0"/>
                <a:cs typeface="Times New Roman" pitchFamily="18" charset="0"/>
              </a:rPr>
              <a:t>                      - Общий анализ крови;</a:t>
            </a:r>
            <a:endParaRPr lang="uk-UA" sz="3300" b="1" dirty="0">
              <a:latin typeface="Times New Roman" pitchFamily="18" charset="0"/>
              <a:cs typeface="Times New Roman" pitchFamily="18" charset="0"/>
            </a:endParaRPr>
          </a:p>
          <a:p>
            <a:pPr marL="0" indent="0" algn="r">
              <a:buNone/>
            </a:pPr>
            <a:r>
              <a:rPr lang="ru-RU" sz="3300" b="1" dirty="0">
                <a:latin typeface="Times New Roman" pitchFamily="18" charset="0"/>
                <a:cs typeface="Times New Roman" pitchFamily="18" charset="0"/>
              </a:rPr>
              <a:t>                    - Уровень тромбоцитов;</a:t>
            </a:r>
            <a:endParaRPr lang="uk-UA" sz="3300" b="1" dirty="0">
              <a:latin typeface="Times New Roman" pitchFamily="18" charset="0"/>
              <a:cs typeface="Times New Roman" pitchFamily="18" charset="0"/>
            </a:endParaRPr>
          </a:p>
          <a:p>
            <a:pPr marL="0" indent="0" algn="r">
              <a:buNone/>
            </a:pPr>
            <a:r>
              <a:rPr lang="ru-RU" sz="3300" b="1" dirty="0">
                <a:latin typeface="Times New Roman" pitchFamily="18" charset="0"/>
                <a:cs typeface="Times New Roman" pitchFamily="18" charset="0"/>
              </a:rPr>
              <a:t>                   - Коагулограмма;</a:t>
            </a:r>
            <a:endParaRPr lang="uk-UA" sz="3300" b="1" dirty="0">
              <a:latin typeface="Times New Roman" pitchFamily="18" charset="0"/>
              <a:cs typeface="Times New Roman" pitchFamily="18" charset="0"/>
            </a:endParaRPr>
          </a:p>
          <a:p>
            <a:pPr marL="0" indent="0" algn="r">
              <a:buNone/>
            </a:pPr>
            <a:r>
              <a:rPr lang="ru-RU" sz="3300" b="1" dirty="0">
                <a:latin typeface="Times New Roman" pitchFamily="18" charset="0"/>
                <a:cs typeface="Times New Roman" pitchFamily="18" charset="0"/>
              </a:rPr>
              <a:t>                  - Электролиты крови;</a:t>
            </a:r>
            <a:endParaRPr lang="uk-UA" sz="3300" b="1" dirty="0">
              <a:latin typeface="Times New Roman" pitchFamily="18" charset="0"/>
              <a:cs typeface="Times New Roman" pitchFamily="18" charset="0"/>
            </a:endParaRPr>
          </a:p>
          <a:p>
            <a:pPr marL="0" indent="0" algn="r">
              <a:buNone/>
            </a:pPr>
            <a:r>
              <a:rPr lang="ru-RU" sz="3300" b="1" dirty="0">
                <a:latin typeface="Times New Roman" pitchFamily="18" charset="0"/>
                <a:cs typeface="Times New Roman" pitchFamily="18" charset="0"/>
              </a:rPr>
              <a:t>                 - Мочевина;</a:t>
            </a:r>
            <a:endParaRPr lang="uk-UA" sz="3300" b="1" dirty="0">
              <a:latin typeface="Times New Roman" pitchFamily="18" charset="0"/>
              <a:cs typeface="Times New Roman" pitchFamily="18" charset="0"/>
            </a:endParaRPr>
          </a:p>
          <a:p>
            <a:pPr marL="0" indent="0" algn="r">
              <a:buNone/>
            </a:pPr>
            <a:r>
              <a:rPr lang="ru-RU" sz="3300" b="1" dirty="0">
                <a:latin typeface="Times New Roman" pitchFamily="18" charset="0"/>
                <a:cs typeface="Times New Roman" pitchFamily="18" charset="0"/>
              </a:rPr>
              <a:t>                - Креатинин;</a:t>
            </a:r>
            <a:endParaRPr lang="uk-UA" sz="3300" b="1" dirty="0">
              <a:latin typeface="Times New Roman" pitchFamily="18" charset="0"/>
              <a:cs typeface="Times New Roman" pitchFamily="18" charset="0"/>
            </a:endParaRPr>
          </a:p>
          <a:p>
            <a:pPr marL="0" indent="0" algn="r">
              <a:buNone/>
            </a:pPr>
            <a:r>
              <a:rPr lang="ru-RU" sz="3300" b="1" dirty="0">
                <a:latin typeface="Times New Roman" pitchFamily="18" charset="0"/>
                <a:cs typeface="Times New Roman" pitchFamily="18" charset="0"/>
              </a:rPr>
              <a:t>- Глюкоза крови;</a:t>
            </a:r>
            <a:endParaRPr lang="uk-UA" sz="3300" b="1" dirty="0">
              <a:latin typeface="Times New Roman" pitchFamily="18" charset="0"/>
              <a:cs typeface="Times New Roman" pitchFamily="18" charset="0"/>
            </a:endParaRPr>
          </a:p>
          <a:p>
            <a:pPr marL="0" indent="0" algn="r">
              <a:buNone/>
            </a:pPr>
            <a:r>
              <a:rPr lang="ru-RU" sz="3300" b="1" dirty="0">
                <a:latin typeface="Times New Roman" pitchFamily="18" charset="0"/>
                <a:cs typeface="Times New Roman" pitchFamily="18" charset="0"/>
              </a:rPr>
              <a:t>- Сердечные биохимические маркеры;</a:t>
            </a:r>
            <a:endParaRPr lang="uk-UA" sz="3300" b="1" dirty="0">
              <a:latin typeface="Times New Roman" pitchFamily="18" charset="0"/>
              <a:cs typeface="Times New Roman" pitchFamily="18" charset="0"/>
            </a:endParaRPr>
          </a:p>
          <a:p>
            <a:pPr marL="0" indent="0" algn="r">
              <a:buNone/>
            </a:pPr>
            <a:r>
              <a:rPr lang="ru-RU" sz="3300" b="1" dirty="0">
                <a:latin typeface="Times New Roman" pitchFamily="18" charset="0"/>
                <a:cs typeface="Times New Roman" pitchFamily="18" charset="0"/>
              </a:rPr>
              <a:t>- Печеночные пробы;</a:t>
            </a:r>
            <a:endParaRPr lang="uk-UA" sz="3300" b="1" dirty="0">
              <a:latin typeface="Times New Roman" pitchFamily="18" charset="0"/>
              <a:cs typeface="Times New Roman" pitchFamily="18" charset="0"/>
            </a:endParaRPr>
          </a:p>
          <a:p>
            <a:pPr marL="0" indent="0" algn="r">
              <a:buNone/>
            </a:pPr>
            <a:r>
              <a:rPr lang="ru-RU" sz="3300" b="1" dirty="0">
                <a:latin typeface="Times New Roman" pitchFamily="18" charset="0"/>
                <a:cs typeface="Times New Roman" pitchFamily="18" charset="0"/>
              </a:rPr>
              <a:t>5. </a:t>
            </a:r>
            <a:r>
              <a:rPr lang="ru-RU" sz="3300" b="1" dirty="0" err="1">
                <a:latin typeface="Times New Roman" pitchFamily="18" charset="0"/>
                <a:cs typeface="Times New Roman" pitchFamily="18" charset="0"/>
              </a:rPr>
              <a:t>Пульсоксиметрия</a:t>
            </a:r>
            <a:r>
              <a:rPr lang="ru-RU" sz="3300" b="1" dirty="0">
                <a:latin typeface="Times New Roman" pitchFamily="18" charset="0"/>
                <a:cs typeface="Times New Roman" pitchFamily="18" charset="0"/>
              </a:rPr>
              <a:t>, газовый состав капиллярной и артериальной крови, уровень </a:t>
            </a:r>
            <a:r>
              <a:rPr lang="ru-RU" sz="3300" b="1" dirty="0" err="1">
                <a:latin typeface="Times New Roman" pitchFamily="18" charset="0"/>
                <a:cs typeface="Times New Roman" pitchFamily="18" charset="0"/>
              </a:rPr>
              <a:t>лактата</a:t>
            </a:r>
            <a:r>
              <a:rPr lang="ru-RU" sz="3300" b="1" dirty="0">
                <a:latin typeface="Times New Roman" pitchFamily="18" charset="0"/>
                <a:cs typeface="Times New Roman" pitchFamily="18" charset="0"/>
              </a:rPr>
              <a:t> в крови. </a:t>
            </a:r>
            <a:endParaRPr lang="uk-UA" sz="3300" b="1" dirty="0">
              <a:latin typeface="Times New Roman" pitchFamily="18" charset="0"/>
              <a:cs typeface="Times New Roman" pitchFamily="18" charset="0"/>
            </a:endParaRPr>
          </a:p>
          <a:p>
            <a:pPr marL="0" indent="0" algn="r">
              <a:buNone/>
            </a:pPr>
            <a:r>
              <a:rPr lang="ru-RU" sz="3300" b="1" dirty="0">
                <a:latin typeface="Times New Roman" pitchFamily="18" charset="0"/>
                <a:cs typeface="Times New Roman" pitchFamily="18" charset="0"/>
              </a:rPr>
              <a:t>6. Рентгенограмма органов грудной клетки.</a:t>
            </a:r>
            <a:endParaRPr lang="uk-UA" sz="3300" b="1" dirty="0">
              <a:latin typeface="Times New Roman" pitchFamily="18" charset="0"/>
              <a:cs typeface="Times New Roman" pitchFamily="18" charset="0"/>
            </a:endParaRPr>
          </a:p>
          <a:p>
            <a:pPr marL="0" indent="0" algn="r">
              <a:buNone/>
            </a:pPr>
            <a:r>
              <a:rPr lang="ru-RU" sz="3300" b="1" dirty="0">
                <a:latin typeface="Times New Roman" pitchFamily="18" charset="0"/>
                <a:cs typeface="Times New Roman" pitchFamily="18" charset="0"/>
              </a:rPr>
              <a:t>7. Постоянная артериальная канюля для системного мониторинга кровяного давления и забора артериальной крови для определения газов крови.</a:t>
            </a:r>
            <a:endParaRPr lang="uk-UA" sz="3300" b="1" dirty="0">
              <a:latin typeface="Times New Roman" pitchFamily="18" charset="0"/>
              <a:cs typeface="Times New Roman" pitchFamily="18" charset="0"/>
            </a:endParaRPr>
          </a:p>
          <a:p>
            <a:pPr marL="0" indent="0" algn="r">
              <a:buNone/>
            </a:pPr>
            <a:r>
              <a:rPr lang="ru-RU" sz="3300" b="1" dirty="0">
                <a:latin typeface="Times New Roman" pitchFamily="18" charset="0"/>
                <a:cs typeface="Times New Roman" pitchFamily="18" charset="0"/>
              </a:rPr>
              <a:t>8. Учет объема инфузий, количество выделенной мочи и других потерь жидкости.</a:t>
            </a:r>
            <a:endParaRPr lang="uk-UA" sz="3300" b="1" dirty="0">
              <a:latin typeface="Times New Roman" pitchFamily="18" charset="0"/>
              <a:cs typeface="Times New Roman" pitchFamily="18" charset="0"/>
            </a:endParaRPr>
          </a:p>
          <a:p>
            <a:pPr marL="0" indent="0" algn="r">
              <a:buNone/>
            </a:pPr>
            <a:r>
              <a:rPr lang="ru-RU" sz="3300" b="1" dirty="0">
                <a:latin typeface="Times New Roman" pitchFamily="18" charset="0"/>
                <a:cs typeface="Times New Roman" pitchFamily="18" charset="0"/>
              </a:rPr>
              <a:t>9. При необходимости катетеризация сердца и коронарография, если предполагается острая </a:t>
            </a:r>
            <a:r>
              <a:rPr lang="ru-RU" sz="3300" b="1" dirty="0" err="1">
                <a:latin typeface="Times New Roman" pitchFamily="18" charset="0"/>
                <a:cs typeface="Times New Roman" pitchFamily="18" charset="0"/>
              </a:rPr>
              <a:t>реваскуляризация</a:t>
            </a:r>
            <a:r>
              <a:rPr lang="ru-RU" sz="3300" b="1" dirty="0">
                <a:latin typeface="Times New Roman" pitchFamily="18" charset="0"/>
                <a:cs typeface="Times New Roman" pitchFamily="18" charset="0"/>
              </a:rPr>
              <a:t> инфаркта миокарда.</a:t>
            </a:r>
            <a:endParaRPr lang="uk-UA" sz="3300" b="1" dirty="0">
              <a:latin typeface="Times New Roman" pitchFamily="18" charset="0"/>
              <a:cs typeface="Times New Roman" pitchFamily="18" charset="0"/>
            </a:endParaRPr>
          </a:p>
          <a:p>
            <a:endParaRPr lang="uk-UA" sz="3300" b="1" dirty="0">
              <a:latin typeface="Times New Roman" pitchFamily="18" charset="0"/>
              <a:cs typeface="Times New Roman" pitchFamily="18" charset="0"/>
            </a:endParaRPr>
          </a:p>
        </p:txBody>
      </p:sp>
      <p:pic>
        <p:nvPicPr>
          <p:cNvPr id="5" name="Рисунок 4">
            <a:extLst>
              <a:ext uri="{FF2B5EF4-FFF2-40B4-BE49-F238E27FC236}">
                <a16:creationId xmlns="" xmlns:a16="http://schemas.microsoft.com/office/drawing/2014/main" id="{93B67302-24C2-4E66-B356-73670390EC2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11927" y="1717964"/>
            <a:ext cx="5029200" cy="2909455"/>
          </a:xfrm>
          <a:prstGeom prst="rect">
            <a:avLst/>
          </a:prstGeom>
        </p:spPr>
      </p:pic>
    </p:spTree>
    <p:extLst>
      <p:ext uri="{BB962C8B-B14F-4D97-AF65-F5344CB8AC3E}">
        <p14:creationId xmlns="" xmlns:p14="http://schemas.microsoft.com/office/powerpoint/2010/main" val="2578163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024D507-E1E5-40DB-9145-24D569DDB3E3}"/>
              </a:ext>
            </a:extLst>
          </p:cNvPr>
          <p:cNvSpPr>
            <a:spLocks noGrp="1"/>
          </p:cNvSpPr>
          <p:nvPr>
            <p:ph type="title"/>
          </p:nvPr>
        </p:nvSpPr>
        <p:spPr/>
        <p:txBody>
          <a:bodyPr/>
          <a:lstStyle/>
          <a:p>
            <a:pPr algn="ctr"/>
            <a:r>
              <a:rPr lang="ru-RU" sz="4400" dirty="0">
                <a:solidFill>
                  <a:srgbClr val="FF0000"/>
                </a:solidFill>
                <a:effectLst/>
              </a:rPr>
              <a:t>План лечения на догоспитальном </a:t>
            </a:r>
            <a:r>
              <a:rPr lang="ru-RU" sz="4400" dirty="0" err="1">
                <a:solidFill>
                  <a:srgbClr val="FF0000"/>
                </a:solidFill>
                <a:effectLst/>
              </a:rPr>
              <a:t>етапе</a:t>
            </a:r>
            <a:r>
              <a:rPr lang="uk-UA" dirty="0"/>
              <a:t/>
            </a:r>
            <a:br>
              <a:rPr lang="uk-UA" dirty="0"/>
            </a:br>
            <a:endParaRPr lang="uk-UA" dirty="0"/>
          </a:p>
        </p:txBody>
      </p:sp>
      <p:sp>
        <p:nvSpPr>
          <p:cNvPr id="3" name="Объект 2">
            <a:extLst>
              <a:ext uri="{FF2B5EF4-FFF2-40B4-BE49-F238E27FC236}">
                <a16:creationId xmlns="" xmlns:a16="http://schemas.microsoft.com/office/drawing/2014/main" id="{8F79FA8C-C069-4E03-8FC0-E937D20ED1F9}"/>
              </a:ext>
            </a:extLst>
          </p:cNvPr>
          <p:cNvSpPr>
            <a:spLocks noGrp="1"/>
          </p:cNvSpPr>
          <p:nvPr>
            <p:ph idx="1"/>
          </p:nvPr>
        </p:nvSpPr>
        <p:spPr>
          <a:xfrm>
            <a:off x="2382592" y="1600201"/>
            <a:ext cx="9809408" cy="5257799"/>
          </a:xfrm>
        </p:spPr>
        <p:txBody>
          <a:bodyPr/>
          <a:lstStyle/>
          <a:p>
            <a:r>
              <a:rPr lang="ru-RU" sz="3200" dirty="0"/>
              <a:t>1. Оксигенотерапия, обезболивание.</a:t>
            </a:r>
            <a:endParaRPr lang="uk-UA" sz="3200" dirty="0"/>
          </a:p>
          <a:p>
            <a:r>
              <a:rPr lang="ru-RU" sz="3200" dirty="0"/>
              <a:t>2. При отсутствии гиповолемии пробно </a:t>
            </a:r>
            <a:r>
              <a:rPr lang="ru-RU" sz="3200" dirty="0" err="1"/>
              <a:t>струйно</a:t>
            </a:r>
            <a:r>
              <a:rPr lang="ru-RU" sz="3200" dirty="0"/>
              <a:t> </a:t>
            </a:r>
            <a:r>
              <a:rPr lang="ru-RU" sz="3200" dirty="0">
                <a:solidFill>
                  <a:srgbClr val="FF0000"/>
                </a:solidFill>
              </a:rPr>
              <a:t>в/в применения кристаллоидов (изотонический раствор натрия хлорида) 250 мл.</a:t>
            </a:r>
            <a:endParaRPr lang="uk-UA" sz="3200" dirty="0">
              <a:solidFill>
                <a:srgbClr val="FF0000"/>
              </a:solidFill>
            </a:endParaRPr>
          </a:p>
          <a:p>
            <a:r>
              <a:rPr lang="ru-RU" sz="3200" dirty="0"/>
              <a:t>3. При </a:t>
            </a:r>
            <a:r>
              <a:rPr lang="ru-RU" sz="3200" dirty="0" err="1">
                <a:solidFill>
                  <a:srgbClr val="FF0000"/>
                </a:solidFill>
              </a:rPr>
              <a:t>гиперволемии</a:t>
            </a:r>
            <a:r>
              <a:rPr lang="ru-RU" sz="3200" dirty="0">
                <a:solidFill>
                  <a:srgbClr val="FF0000"/>
                </a:solidFill>
              </a:rPr>
              <a:t> или после адекватной в/в инфузии назначения препаратов для </a:t>
            </a:r>
            <a:r>
              <a:rPr lang="ru-RU" sz="3200" dirty="0" err="1">
                <a:solidFill>
                  <a:srgbClr val="FF0000"/>
                </a:solidFill>
              </a:rPr>
              <a:t>сердечнососудистой</a:t>
            </a:r>
            <a:r>
              <a:rPr lang="ru-RU" sz="3200" dirty="0">
                <a:solidFill>
                  <a:srgbClr val="FF0000"/>
                </a:solidFill>
              </a:rPr>
              <a:t> «поддержки» (допамин, </a:t>
            </a:r>
            <a:r>
              <a:rPr lang="ru-RU" sz="3200" dirty="0" err="1">
                <a:solidFill>
                  <a:srgbClr val="FF0000"/>
                </a:solidFill>
              </a:rPr>
              <a:t>добутамин</a:t>
            </a:r>
            <a:r>
              <a:rPr lang="ru-RU" sz="3200" dirty="0">
                <a:solidFill>
                  <a:srgbClr val="FF0000"/>
                </a:solidFill>
              </a:rPr>
              <a:t>, норадреналин) </a:t>
            </a:r>
            <a:r>
              <a:rPr lang="ru-RU" sz="3200" dirty="0"/>
              <a:t>с целью достижения стабильного клинико-гемодинамического статуса.</a:t>
            </a:r>
            <a:endParaRPr lang="uk-UA" sz="3200" dirty="0"/>
          </a:p>
          <a:p>
            <a:endParaRPr lang="uk-UA" dirty="0"/>
          </a:p>
        </p:txBody>
      </p:sp>
    </p:spTree>
    <p:extLst>
      <p:ext uri="{BB962C8B-B14F-4D97-AF65-F5344CB8AC3E}">
        <p14:creationId xmlns="" xmlns:p14="http://schemas.microsoft.com/office/powerpoint/2010/main" val="2063857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4DEDEF2-EA7E-4387-9DAF-8D10074B2C7F}"/>
              </a:ext>
            </a:extLst>
          </p:cNvPr>
          <p:cNvSpPr>
            <a:spLocks noGrp="1"/>
          </p:cNvSpPr>
          <p:nvPr>
            <p:ph type="title"/>
          </p:nvPr>
        </p:nvSpPr>
        <p:spPr>
          <a:xfrm>
            <a:off x="4095736" y="0"/>
            <a:ext cx="8096264" cy="1143000"/>
          </a:xfrm>
        </p:spPr>
        <p:txBody>
          <a:bodyPr/>
          <a:lstStyle/>
          <a:p>
            <a:pPr algn="ctr"/>
            <a:r>
              <a:rPr lang="ru-RU" sz="4400" dirty="0">
                <a:solidFill>
                  <a:srgbClr val="FF0000"/>
                </a:solidFill>
                <a:effectLst/>
              </a:rPr>
              <a:t>АНАФИЛАКТИЧЕСКИЙ ШОК </a:t>
            </a:r>
            <a:endParaRPr lang="uk-UA" sz="4400" dirty="0">
              <a:solidFill>
                <a:srgbClr val="FF0000"/>
              </a:solidFill>
            </a:endParaRPr>
          </a:p>
        </p:txBody>
      </p:sp>
      <p:sp>
        <p:nvSpPr>
          <p:cNvPr id="3" name="Объект 2">
            <a:extLst>
              <a:ext uri="{FF2B5EF4-FFF2-40B4-BE49-F238E27FC236}">
                <a16:creationId xmlns="" xmlns:a16="http://schemas.microsoft.com/office/drawing/2014/main" id="{A9E70649-AD10-4507-B905-44D5012C9F1F}"/>
              </a:ext>
            </a:extLst>
          </p:cNvPr>
          <p:cNvSpPr>
            <a:spLocks noGrp="1"/>
          </p:cNvSpPr>
          <p:nvPr>
            <p:ph idx="1"/>
          </p:nvPr>
        </p:nvSpPr>
        <p:spPr>
          <a:xfrm>
            <a:off x="2060620" y="1600201"/>
            <a:ext cx="10290219" cy="5257799"/>
          </a:xfrm>
        </p:spPr>
        <p:txBody>
          <a:bodyPr/>
          <a:lstStyle/>
          <a:p>
            <a:pPr marL="0" indent="0">
              <a:buNone/>
            </a:pPr>
            <a:r>
              <a:rPr lang="en-US" sz="3600" b="1"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Это </a:t>
            </a:r>
            <a:r>
              <a:rPr lang="ru-RU" sz="3600" b="1" dirty="0">
                <a:latin typeface="Times New Roman" pitchFamily="18" charset="0"/>
                <a:cs typeface="Times New Roman" pitchFamily="18" charset="0"/>
              </a:rPr>
              <a:t>генерализованная системная аллергическая реакция немедленного типа на повторное введение аллергена в результате быстрого массивного иммуноглобулин-Е (</a:t>
            </a:r>
            <a:r>
              <a:rPr lang="ru-RU" sz="3600" b="1" dirty="0" err="1">
                <a:latin typeface="Times New Roman" pitchFamily="18" charset="0"/>
                <a:cs typeface="Times New Roman" pitchFamily="18" charset="0"/>
              </a:rPr>
              <a:t>lgЕ</a:t>
            </a:r>
            <a:r>
              <a:rPr lang="ru-RU" sz="3600" b="1" dirty="0">
                <a:latin typeface="Times New Roman" pitchFamily="18" charset="0"/>
                <a:cs typeface="Times New Roman" pitchFamily="18" charset="0"/>
              </a:rPr>
              <a:t>) опосредованного выделения медиаторов из тканевых базофилов (тучных клеток) и базофилов периферической крови.</a:t>
            </a:r>
            <a:endParaRPr lang="uk-UA" sz="3600" b="1" dirty="0">
              <a:latin typeface="Times New Roman" pitchFamily="18" charset="0"/>
              <a:cs typeface="Times New Roman" pitchFamily="18" charset="0"/>
            </a:endParaRPr>
          </a:p>
          <a:p>
            <a:endParaRPr lang="uk-UA" sz="3200" dirty="0"/>
          </a:p>
          <a:p>
            <a:endParaRPr lang="uk-UA" dirty="0"/>
          </a:p>
        </p:txBody>
      </p:sp>
    </p:spTree>
    <p:extLst>
      <p:ext uri="{BB962C8B-B14F-4D97-AF65-F5344CB8AC3E}">
        <p14:creationId xmlns="" xmlns:p14="http://schemas.microsoft.com/office/powerpoint/2010/main" val="4065386597"/>
      </p:ext>
    </p:extLst>
  </p:cSld>
  <p:clrMapOvr>
    <a:masterClrMapping/>
  </p:clrMapOvr>
</p:sld>
</file>

<file path=ppt/theme/theme1.xml><?xml version="1.0" encoding="utf-8"?>
<a:theme xmlns:a="http://schemas.openxmlformats.org/drawingml/2006/main" name="medicina">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tf02396802</Template>
  <TotalTime>4649</TotalTime>
  <Words>5219</Words>
  <Application>Microsoft Office PowerPoint</Application>
  <PresentationFormat>Произвольный</PresentationFormat>
  <Paragraphs>626</Paragraphs>
  <Slides>63</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63</vt:i4>
      </vt:variant>
    </vt:vector>
  </HeadingPairs>
  <TitlesOfParts>
    <vt:vector size="64" baseType="lpstr">
      <vt:lpstr>medicina</vt:lpstr>
      <vt:lpstr>                      Винницкий национальный медицинский университет им. Н.И.Пирогова кафедра медицины катастроф и военной медицины  лекция  ДИАГНОСТИКА И ЛЕЧЕНИЕ НЕОТЛОЖНЫХ СОСТОЯНИЙ НА МЕСТЕ ПРОИСШЕСТВИЯ</vt:lpstr>
      <vt:lpstr>КАРДИОГЕННЫЙ ШОК </vt:lpstr>
      <vt:lpstr>Слайд 3</vt:lpstr>
      <vt:lpstr>В основе развития кардиогенного шока: </vt:lpstr>
      <vt:lpstr>Клиника кардиогенного шока </vt:lpstr>
      <vt:lpstr>Степень тяжести и клинические признаки кардиогенного шока: </vt:lpstr>
      <vt:lpstr>План обследования больного (рекомендации проф. Г.В. Дзяка, 2002) </vt:lpstr>
      <vt:lpstr>План лечения на догоспитальном етапе </vt:lpstr>
      <vt:lpstr>АНАФИЛАКТИЧЕСКИЙ ШОК </vt:lpstr>
      <vt:lpstr>Этиология: </vt:lpstr>
      <vt:lpstr>Стадии анафилактического шока: </vt:lpstr>
      <vt:lpstr>Схема развития истинной анафилактической реакции: </vt:lpstr>
      <vt:lpstr>Схема развития анафилактоидной реакции: </vt:lpstr>
      <vt:lpstr>Слайд 14</vt:lpstr>
      <vt:lpstr>Слайд 15</vt:lpstr>
      <vt:lpstr>В зависимости от характера предъявляемых жалоб и симптоматики различают  4 варианта анафилактического шока средней тяжести: </vt:lpstr>
      <vt:lpstr>Слайд 17</vt:lpstr>
      <vt:lpstr>Дифференциальная диагностика</vt:lpstr>
      <vt:lpstr>Образец информационной карточки основных действий при анафилаксии</vt:lpstr>
      <vt:lpstr>ЛЕЧЕНИЯ АНАФИЛАКТИЧЕСКОГО ШОКА НА ДОГОСПИТАЛЬНОМ ЭТАПЕ</vt:lpstr>
      <vt:lpstr>КОМА, ОБЩАЯ ХАРАКТЕРИСТИКА, ПРИЧИНЫ ВОЗНИКНОВЕНИЯ, ДИАГНОСТИКА И ЛЕЧЕНИЕ НА ДОГОСПИТАЛЬНОМ ЭТАПЕ. </vt:lpstr>
      <vt:lpstr>Слайд 22</vt:lpstr>
      <vt:lpstr>Слайд 23</vt:lpstr>
      <vt:lpstr>Слайд 24</vt:lpstr>
      <vt:lpstr>Диагностика комы</vt:lpstr>
      <vt:lpstr>Шкала комы FOUR </vt:lpstr>
      <vt:lpstr>Причины комы</vt:lpstr>
      <vt:lpstr>КЕТОАЦИДОТИЧЕСКАЯ КОМА</vt:lpstr>
      <vt:lpstr>Слайд 29</vt:lpstr>
      <vt:lpstr>Лечение на догоспитальном етапе </vt:lpstr>
      <vt:lpstr>ГИПЕРОСМОЛЯРНАЯ КОМА </vt:lpstr>
      <vt:lpstr>ГИПОГЛИКЕМИЧЕСКАЯ ДИАБЕТИЧЕСКАЯ КОМА</vt:lpstr>
      <vt:lpstr>Слайд 33</vt:lpstr>
      <vt:lpstr>Лечение </vt:lpstr>
      <vt:lpstr>Слайд 35</vt:lpstr>
      <vt:lpstr>Другие эндогенные комы </vt:lpstr>
      <vt:lpstr>Экзогенные токсические комы </vt:lpstr>
      <vt:lpstr>УТОПЛЕНИЯ, КЛИНИКА, ДИАГНОСТИКА И ОКАЗАНИЯ НЕОТЛОЖНОЙ ПОМОЩИ НА ДОГОСПИТАЛЬНОМ ЭТАПЕ. </vt:lpstr>
      <vt:lpstr>Слайд 39</vt:lpstr>
      <vt:lpstr>Слайд 40</vt:lpstr>
      <vt:lpstr>Слайд 41</vt:lpstr>
      <vt:lpstr>Слайд 42</vt:lpstr>
      <vt:lpstr>ПОРАЖЕНИЯ ЭЛЕКТРИЧЕСКИМ ТОКОМ, КЛИНИКА, ДИАГНОСТИКА И ОКАЗАНИЯ НЕОТЛОЖНОЙ ПОМОЩИ НА ДОГОСПИТАЛЬНОМ ЭТАПЕ. </vt:lpstr>
      <vt:lpstr>Клиника: </vt:lpstr>
      <vt:lpstr>Симптомы: </vt:lpstr>
      <vt:lpstr>Слайд 46</vt:lpstr>
      <vt:lpstr>Слайд 47</vt:lpstr>
      <vt:lpstr>ХОЛОДОВАЯ БОЛЕЗНЬ (ГИПОТЕРМИЯ), ЭТИОЛОГИЯ, ПАТОГЕНЕЗ, КЛИНИКА, ДИАГНОСТИКА И ЛЕЧЕНИЕ НА ДОГОСПИТАЛЬНОМ ЭТАПЕ.</vt:lpstr>
      <vt:lpstr>Слайд 49</vt:lpstr>
      <vt:lpstr>Первая помощь при общем переохлаждении</vt:lpstr>
      <vt:lpstr>Первая помощь при отморожениях</vt:lpstr>
      <vt:lpstr>ОТРАВЛЕНИЕ </vt:lpstr>
      <vt:lpstr>ОБЩАЯ КЛАССИФИКАЦИЯ ЯДОВ </vt:lpstr>
      <vt:lpstr>Слайд 54</vt:lpstr>
      <vt:lpstr>Слайд 55</vt:lpstr>
      <vt:lpstr>Слайд 56</vt:lpstr>
      <vt:lpstr>Слайд 57</vt:lpstr>
      <vt:lpstr>Слайд 58</vt:lpstr>
      <vt:lpstr>МЕТОДЫ АНТИДОТНОЙ ДЕТОКСИКАЦИИ</vt:lpstr>
      <vt:lpstr>Унитиол 5% </vt:lpstr>
      <vt:lpstr>Слайд 61</vt:lpstr>
      <vt:lpstr>Тиосульфат натрия 30% раствор. </vt:lpstr>
      <vt:lpstr>Слайд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ДИАГНОСТИКА И ЛЕЧЕНИЕ НЕОТЛОЖНЫХ СОСТОЯНИЙ НА МЕСТЕ ПРОИСШЕСТВИЯ</dc:title>
  <dc:creator> </dc:creator>
  <cp:lastModifiedBy>Админ</cp:lastModifiedBy>
  <cp:revision>85</cp:revision>
  <dcterms:created xsi:type="dcterms:W3CDTF">2019-02-14T12:17:24Z</dcterms:created>
  <dcterms:modified xsi:type="dcterms:W3CDTF">2019-04-01T06:48:03Z</dcterms:modified>
</cp:coreProperties>
</file>